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81"/>
  </p:notesMasterIdLst>
  <p:handoutMasterIdLst>
    <p:handoutMasterId r:id="rId82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525" r:id="rId27"/>
    <p:sldId id="581" r:id="rId28"/>
    <p:sldId id="512" r:id="rId29"/>
    <p:sldId id="555" r:id="rId30"/>
    <p:sldId id="584" r:id="rId31"/>
    <p:sldId id="513" r:id="rId32"/>
    <p:sldId id="514" r:id="rId33"/>
    <p:sldId id="531" r:id="rId34"/>
    <p:sldId id="557" r:id="rId35"/>
    <p:sldId id="532" r:id="rId36"/>
    <p:sldId id="533" r:id="rId37"/>
    <p:sldId id="54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527" r:id="rId47"/>
    <p:sldId id="526" r:id="rId48"/>
    <p:sldId id="529" r:id="rId49"/>
    <p:sldId id="530" r:id="rId50"/>
    <p:sldId id="536" r:id="rId51"/>
    <p:sldId id="535" r:id="rId52"/>
    <p:sldId id="537" r:id="rId53"/>
    <p:sldId id="547" r:id="rId54"/>
    <p:sldId id="548" r:id="rId55"/>
    <p:sldId id="551" r:id="rId56"/>
    <p:sldId id="553" r:id="rId57"/>
    <p:sldId id="552" r:id="rId58"/>
    <p:sldId id="544" r:id="rId59"/>
    <p:sldId id="539" r:id="rId60"/>
    <p:sldId id="541" r:id="rId61"/>
    <p:sldId id="490" r:id="rId62"/>
    <p:sldId id="495" r:id="rId63"/>
    <p:sldId id="486" r:id="rId64"/>
    <p:sldId id="492" r:id="rId65"/>
    <p:sldId id="506" r:id="rId66"/>
    <p:sldId id="487" r:id="rId67"/>
    <p:sldId id="489" r:id="rId68"/>
    <p:sldId id="543" r:id="rId69"/>
    <p:sldId id="574" r:id="rId70"/>
    <p:sldId id="546" r:id="rId71"/>
    <p:sldId id="549" r:id="rId72"/>
    <p:sldId id="550" r:id="rId73"/>
    <p:sldId id="573" r:id="rId74"/>
    <p:sldId id="577" r:id="rId75"/>
    <p:sldId id="578" r:id="rId76"/>
    <p:sldId id="579" r:id="rId77"/>
    <p:sldId id="580" r:id="rId78"/>
    <p:sldId id="582" r:id="rId79"/>
    <p:sldId id="583" r:id="rId8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6" autoAdjust="0"/>
    <p:restoredTop sz="95051" autoAdjust="0"/>
  </p:normalViewPr>
  <p:slideViewPr>
    <p:cSldViewPr>
      <p:cViewPr varScale="1">
        <p:scale>
          <a:sx n="147" d="100"/>
          <a:sy n="147" d="100"/>
        </p:scale>
        <p:origin x="1176" y="184"/>
      </p:cViewPr>
      <p:guideLst>
        <p:guide pos="3143"/>
        <p:guide pos="353"/>
        <p:guide orient="horz"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동일 클러스터 이름을 가지고 있는것이 싱글클러터스 그룹이다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Document</a:t>
            </a:r>
            <a:r>
              <a:rPr lang="ko-KR" altLang="en-US" dirty="0" smtClean="0"/>
              <a:t>가 하나 들어오면 저장될 위치정보</a:t>
            </a:r>
            <a:r>
              <a:rPr lang="en-US" altLang="ko-KR" dirty="0" smtClean="0"/>
              <a:t>(shard)</a:t>
            </a:r>
            <a:r>
              <a:rPr lang="ko-KR" altLang="en-US" dirty="0" smtClean="0"/>
              <a:t>를 추출하고 해당하는곳으로 데이터를 저장한다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6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#filter-plugin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#ulimit" TargetMode="External"/><Relationship Id="rId3" Type="http://schemas.openxmlformats.org/officeDocument/2006/relationships/hyperlink" Target="https://www.elastic.co/guide/en/elasticsearch/reference/6.1/setting-system-settings.html#limits.conf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614519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Operational</a:t>
            </a:r>
          </a:p>
          <a:p>
            <a:pPr algn="ctr"/>
            <a:r>
              <a:rPr lang="en-US" altLang="ko-KR" sz="4000" i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Intelligence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</a:t>
            </a:r>
            <a:r>
              <a:rPr lang="en-US" sz="1800" dirty="0" smtClean="0">
                <a:solidFill>
                  <a:schemeClr val="bg1"/>
                </a:solidFill>
              </a:rPr>
              <a:t>Ted.Jung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smtClean="0"/>
              <a:t>Elasticsearch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3117"/>
              </p:ext>
            </p:extLst>
          </p:nvPr>
        </p:nvGraphicFramePr>
        <p:xfrm>
          <a:off x="596516" y="2060848"/>
          <a:ext cx="4122458" cy="26643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Relational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Tables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(index)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37159" y="5076895"/>
            <a:ext cx="40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Here is some changes</a:t>
            </a:r>
          </a:p>
          <a:p>
            <a:r>
              <a:rPr lang="en-US" sz="1200" i="1" dirty="0" smtClean="0"/>
              <a:t>No more the type should be looked to a table in RDB.</a:t>
            </a:r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2"/>
          <p:cNvSpPr/>
          <p:nvPr/>
        </p:nvSpPr>
        <p:spPr>
          <a:xfrm>
            <a:off x="6866168" y="4841312"/>
            <a:ext cx="891837" cy="5203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Elasticsearch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Elasticsearch,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Elasticsearch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07673" y="4951036"/>
            <a:ext cx="1342167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es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4709" y="4841312"/>
            <a:ext cx="993486" cy="4971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64709" y="5518037"/>
            <a:ext cx="993486" cy="4638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</a:rPr>
              <a:t>Shard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Sub divided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index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Dive Into (sharding)</a:t>
            </a:r>
            <a:endParaRPr lang="ko-KR" altLang="en-US" sz="4000" b="1" i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060340" cy="1440160"/>
            <a:chOff x="704528" y="4761148"/>
            <a:chExt cx="3060340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060340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5616996" y="4669696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6553100" y="4669696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12"/>
          <p:cNvSpPr/>
          <p:nvPr/>
        </p:nvSpPr>
        <p:spPr>
          <a:xfrm>
            <a:off x="6871758" y="5525192"/>
            <a:ext cx="891837" cy="4566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(lucene)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12"/>
          <p:cNvSpPr/>
          <p:nvPr/>
        </p:nvSpPr>
        <p:spPr>
          <a:xfrm>
            <a:off x="8018112" y="5517050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" name="왼쪽 대괄호 20"/>
          <p:cNvSpPr/>
          <p:nvPr/>
        </p:nvSpPr>
        <p:spPr>
          <a:xfrm>
            <a:off x="7995385" y="4677033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대괄호 22"/>
          <p:cNvSpPr/>
          <p:nvPr/>
        </p:nvSpPr>
        <p:spPr>
          <a:xfrm>
            <a:off x="8877436" y="4677033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12"/>
          <p:cNvSpPr/>
          <p:nvPr/>
        </p:nvSpPr>
        <p:spPr>
          <a:xfrm>
            <a:off x="8032091" y="4841312"/>
            <a:ext cx="948278" cy="4648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Elasticsearch </a:t>
            </a:r>
            <a:r>
              <a:rPr lang="en-US" altLang="ko-KR" b="1" i="1" dirty="0" smtClean="0"/>
              <a:t>Cluster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Elasticsearch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smtClean="0"/>
              <a:t>Elasticsearch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</a:t>
            </a:r>
            <a:r>
              <a:rPr lang="en-US" dirty="0" err="1"/>
              <a:t>ElasticSearch</a:t>
            </a:r>
            <a:r>
              <a:rPr lang="en-US" dirty="0"/>
              <a:t>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 self-manages</a:t>
            </a:r>
          </a:p>
          <a:p>
            <a:r>
              <a:rPr lang="en-US" altLang="ko-KR" dirty="0" smtClean="0"/>
              <a:t>2) load </a:t>
            </a:r>
            <a:r>
              <a:rPr lang="en-US" altLang="ko-KR" dirty="0"/>
              <a:t>balance the location of all shards across all nodes. </a:t>
            </a:r>
          </a:p>
          <a:p>
            <a:r>
              <a:rPr lang="en-US" altLang="ko-KR" dirty="0" smtClean="0"/>
              <a:t>3) the </a:t>
            </a:r>
            <a:r>
              <a:rPr lang="en-US" altLang="ko-KR" dirty="0"/>
              <a:t>master node maintains the shard routing </a:t>
            </a:r>
            <a:r>
              <a:rPr lang="en-US" altLang="ko-KR" dirty="0" smtClean="0"/>
              <a:t>table</a:t>
            </a:r>
          </a:p>
          <a:p>
            <a:r>
              <a:rPr lang="en-US" altLang="ko-KR" dirty="0" smtClean="0"/>
              <a:t>4) distributes </a:t>
            </a:r>
            <a:r>
              <a:rPr lang="en-US" altLang="ko-KR" dirty="0"/>
              <a:t>a copy of the shard routing table to other nodes within the cluster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75394"/>
              </p:ext>
            </p:extLst>
          </p:nvPr>
        </p:nvGraphicFramePr>
        <p:xfrm>
          <a:off x="919566" y="4797152"/>
          <a:ext cx="8139894" cy="152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Request(Cluster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level)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Request(Data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related)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Coordinating node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Master node</a:t>
                      </a:r>
                    </a:p>
                    <a:p>
                      <a:r>
                        <a:rPr lang="en-US" altLang="ko-KR" sz="1400" dirty="0" smtClean="0"/>
                        <a:t>managing cluster-wide changes </a:t>
                      </a:r>
                    </a:p>
                    <a:p>
                      <a:r>
                        <a:rPr lang="en-US" altLang="ko-KR" sz="1400" dirty="0" smtClean="0"/>
                        <a:t>Index(creating/deleting)Node(adding/removing) 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Data node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Elasticsearch Cluster</a:t>
            </a:r>
            <a:endParaRPr lang="ko-KR" altLang="en-US" sz="4000" b="1" i="1" dirty="0"/>
          </a:p>
        </p:txBody>
      </p:sp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376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09084" y="2104734"/>
            <a:ext cx="2459199" cy="1620180"/>
            <a:chOff x="5709084" y="2104734"/>
            <a:chExt cx="2459199" cy="16201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709084" y="2104734"/>
              <a:ext cx="2459199" cy="16201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Node1 (Master)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53100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609184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365268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모서리가 접힌 도형 16"/>
          <p:cNvSpPr/>
          <p:nvPr/>
        </p:nvSpPr>
        <p:spPr>
          <a:xfrm>
            <a:off x="2396716" y="2250512"/>
            <a:ext cx="1837241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 write</a:t>
            </a:r>
          </a:p>
        </p:txBody>
      </p:sp>
      <p:cxnSp>
        <p:nvCxnSpPr>
          <p:cNvPr id="39" name="직선 화살표 연결선 38"/>
          <p:cNvCxnSpPr>
            <a:endCxn id="7" idx="1"/>
          </p:cNvCxnSpPr>
          <p:nvPr/>
        </p:nvCxnSpPr>
        <p:spPr>
          <a:xfrm>
            <a:off x="2783982" y="2914824"/>
            <a:ext cx="2925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4892" y="2670694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9782" y="3893319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mtClean="0"/>
              <a:t>- Calculate </a:t>
            </a:r>
            <a:r>
              <a:rPr lang="en-US" altLang="ko-KR"/>
              <a:t>the shard on </a:t>
            </a:r>
            <a:r>
              <a:rPr lang="en-US" altLang="ko-KR" smtClean="0"/>
              <a:t>which to </a:t>
            </a:r>
            <a:r>
              <a:rPr lang="en-US" altLang="ko-KR"/>
              <a:t>store the </a:t>
            </a:r>
            <a:r>
              <a:rPr lang="en-US" altLang="ko-KR" smtClean="0"/>
              <a:t>document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: Gives </a:t>
            </a:r>
            <a:r>
              <a:rPr lang="en-US" altLang="ko-KR"/>
              <a:t>us the number of the shard where a particular document </a:t>
            </a:r>
            <a:r>
              <a:rPr lang="en-US" altLang="ko-KR" smtClean="0"/>
              <a:t>lives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  Default</a:t>
            </a:r>
            <a:r>
              <a:rPr lang="en-US" altLang="ko-KR"/>
              <a:t>: (5 shards , 1 replica) / </a:t>
            </a:r>
            <a:r>
              <a:rPr lang="en-US" altLang="ko-KR" smtClean="0"/>
              <a:t>index</a:t>
            </a: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1649308" y="3003264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/>
              <a:t>shard number</a:t>
            </a:r>
            <a:r>
              <a:rPr lang="en-US" altLang="ko-KR" sz="1100"/>
              <a:t> = hash(routing) % number_of_primary_shards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4965" y="2060848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Writes a Data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Retriving</a:t>
            </a:r>
            <a:r>
              <a:rPr lang="en-US" altLang="ko-KR" sz="4000" b="1" i="1" dirty="0" smtClean="0">
                <a:solidFill>
                  <a:prstClr val="black"/>
                </a:solidFill>
              </a:rPr>
              <a:t>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321297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7350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735034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735034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537321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56328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601934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537321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410680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76778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6123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9732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5042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5632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220031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825976" y="3365808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39" name="구부러진 연결선 38"/>
          <p:cNvCxnSpPr>
            <a:stCxn id="9" idx="0"/>
            <a:endCxn id="38" idx="0"/>
          </p:cNvCxnSpPr>
          <p:nvPr/>
        </p:nvCxnSpPr>
        <p:spPr>
          <a:xfrm rot="16200000" flipV="1">
            <a:off x="4236463" y="297360"/>
            <a:ext cx="6351" cy="6143248"/>
          </a:xfrm>
          <a:prstGeom prst="curvedConnector3">
            <a:avLst>
              <a:gd name="adj1" fmla="val 2648063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Replica changes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One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36976" y="4871253"/>
            <a:ext cx="2040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prstClr val="black"/>
                  </a:solidFill>
                </a:rPr>
                <a:t>R</a:t>
              </a:r>
              <a:r>
                <a:rPr lang="en-US" altLang="ko-KR" sz="1400" smtClean="0">
                  <a:solidFill>
                    <a:prstClr val="black"/>
                  </a:solidFill>
                </a:rPr>
                <a:t>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Story</a:t>
            </a:r>
            <a:endParaRPr lang="ko-KR" altLang="en-US" b="1" i="1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  <a:solidFill>
            <a:schemeClr val="bg1"/>
          </a:solidFill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4843" y="4602136"/>
            <a:ext cx="414058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Combine</a:t>
            </a:r>
            <a:r>
              <a:rPr lang="en-US" altLang="ko-KR" sz="2000" b="1" dirty="0" smtClean="0"/>
              <a:t>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Line-up processes </a:t>
            </a:r>
            <a:r>
              <a:rPr lang="en-US" altLang="ko-KR" sz="2000" b="1" i="1" u="sng" dirty="0" smtClean="0"/>
              <a:t>simply</a:t>
            </a:r>
            <a:endParaRPr lang="en-US" altLang="ko-KR" sz="2000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1" u="sng" dirty="0" smtClean="0"/>
              <a:t>Operate Proactive</a:t>
            </a:r>
            <a:r>
              <a:rPr lang="en-US" altLang="ko-KR" sz="2000" b="1" dirty="0" smtClean="0"/>
              <a:t>ly</a:t>
            </a:r>
            <a:endParaRPr lang="en-US" altLang="ko-KR" sz="2000" b="1" dirty="0" smtClean="0"/>
          </a:p>
        </p:txBody>
      </p:sp>
      <p:sp>
        <p:nvSpPr>
          <p:cNvPr id="16" name="타원 32"/>
          <p:cNvSpPr/>
          <p:nvPr/>
        </p:nvSpPr>
        <p:spPr>
          <a:xfrm>
            <a:off x="6315320" y="4074627"/>
            <a:ext cx="849344" cy="30555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How?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i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84655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Number_of_shards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Number_of_replicas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as a 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84548" y="224644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Elasticsearch Cluster</a:t>
            </a:r>
            <a:endParaRPr lang="ko-KR" alt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Sclable</a:t>
            </a:r>
            <a:endParaRPr lang="en-US" altLang="ko-KR" sz="1200" dirty="0" smtClean="0"/>
          </a:p>
          <a:p>
            <a:r>
              <a:rPr lang="en-US" altLang="ko-KR" sz="1200" dirty="0" smtClean="0"/>
              <a:t>Document-oriented</a:t>
            </a:r>
          </a:p>
          <a:p>
            <a:r>
              <a:rPr lang="en-US" altLang="ko-KR" sz="1200" dirty="0" err="1" smtClean="0"/>
              <a:t>Rest&amp;json</a:t>
            </a:r>
            <a:endParaRPr lang="en-US" altLang="ko-KR" sz="1200" dirty="0" smtClean="0"/>
          </a:p>
          <a:p>
            <a:r>
              <a:rPr lang="en-US" altLang="ko-KR" sz="1200" dirty="0" smtClean="0"/>
              <a:t>Lucene under the hood</a:t>
            </a:r>
          </a:p>
          <a:p>
            <a:r>
              <a:rPr lang="en-US" altLang="ko-KR" sz="1200" dirty="0" smtClean="0"/>
              <a:t>Plugin architecture</a:t>
            </a:r>
          </a:p>
          <a:p>
            <a:r>
              <a:rPr lang="en-US" altLang="ko-KR" sz="1200" dirty="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JSON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JSON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err="1" smtClean="0"/>
              <a:t>Logstash</a:t>
            </a:r>
            <a:endParaRPr lang="en-US" altLang="ko-KR" sz="1200" dirty="0" smtClean="0"/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System Layout</a:t>
            </a:r>
            <a:endParaRPr lang="ko-KR" altLang="en-US" b="1" i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Elasticsearch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2" y="18864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elasticsearch</a:t>
            </a:r>
            <a:endParaRPr lang="en-US" altLang="ko-KR" sz="1200" dirty="0" smtClean="0"/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Data Pipeline(II)</a:t>
            </a:r>
            <a:endParaRPr lang="ko-KR" altLang="en-US" sz="4000" b="1" i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80335" y="1556792"/>
            <a:ext cx="396106" cy="38524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to Document?</a:t>
            </a:r>
          </a:p>
          <a:p>
            <a:r>
              <a:rPr lang="en-US" altLang="ko-KR" sz="2400" i="1" dirty="0"/>
              <a:t>(</a:t>
            </a:r>
            <a:r>
              <a:rPr lang="en-US" altLang="ko-KR" sz="2400" i="1" dirty="0" smtClean="0"/>
              <a:t>The Structure)</a:t>
            </a:r>
            <a:endParaRPr lang="ko-KR" altLang="en-US" sz="2400" i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Shard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Sub divided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index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i="1" smtClean="0"/>
              <a:t>Data</a:t>
            </a:r>
            <a:endParaRPr lang="ko-KR" altLang="en-US" sz="1200" b="1" i="1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54570" y="2060617"/>
            <a:ext cx="8687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0512" y="1811261"/>
            <a:ext cx="53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store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Type 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name+mapping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a same data structure for documents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similar concept of a table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mapping(database schema)</a:t>
            </a:r>
            <a:r>
              <a:rPr lang="en-US" altLang="ko-KR" sz="1200" dirty="0" smtClean="0">
                <a:solidFill>
                  <a:schemeClr val="bg1"/>
                </a:solidFill>
              </a:rPr>
              <a:t> or 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 schema definition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</a:rPr>
              <a:t>※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(=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it tells ES how the data in each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  </a:t>
            </a:r>
            <a:r>
              <a:rPr lang="en-US" altLang="ko-KR" sz="1050" u="sng" dirty="0" smtClean="0">
                <a:solidFill>
                  <a:schemeClr val="tx1"/>
                </a:solidFill>
              </a:rPr>
              <a:t>document should be indexed</a:t>
            </a:r>
            <a:endParaRPr lang="ko-KR" altLang="en-US" sz="1050" u="sng" dirty="0" smtClean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Documents (=JSON Objects)</a:t>
            </a:r>
          </a:p>
          <a:p>
            <a:pPr algn="ctr"/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bg1"/>
                </a:solidFill>
              </a:rPr>
              <a:t>Metadata : composed of three elements (index,type, id)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: unique key = idx+type+id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636937" y="5890938"/>
            <a:ext cx="47732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698" y="5873156"/>
            <a:ext cx="125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queried served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99680" y="2474416"/>
            <a:ext cx="1818202" cy="18371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template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2023" y="1091312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</a:t>
            </a:r>
            <a:r>
              <a:rPr lang="en-US" altLang="ko-KR" sz="1400" dirty="0" smtClean="0">
                <a:solidFill>
                  <a:schemeClr val="tx1"/>
                </a:solidFill>
              </a:rPr>
              <a:t>field contains, </a:t>
            </a:r>
            <a:r>
              <a:rPr lang="en-US" altLang="ko-KR" sz="1400" dirty="0" smtClean="0">
                <a:solidFill>
                  <a:schemeClr val="tx1"/>
                </a:solidFill>
              </a:rPr>
              <a:t>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3106139"/>
            <a:ext cx="828092" cy="3576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599" y="2996952"/>
            <a:ext cx="1736163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99695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56433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Fields or 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4828" y="5843419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1028564" y="3284984"/>
            <a:ext cx="171116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3088762" y="3176972"/>
            <a:ext cx="316066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3088762" y="3284984"/>
            <a:ext cx="316066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0"/>
          </p:cNvCxnSpPr>
          <p:nvPr/>
        </p:nvCxnSpPr>
        <p:spPr>
          <a:xfrm>
            <a:off x="3088762" y="3284984"/>
            <a:ext cx="1072150" cy="255843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7877" y="3008843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6356" y="4286897"/>
            <a:ext cx="4711130" cy="1445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Text, keyword, date, long, double, Boolean,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ip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Object(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dirty="0" smtClean="0">
                <a:solidFill>
                  <a:schemeClr val="tx1"/>
                </a:solidFill>
              </a:rPr>
              <a:t>)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geo_point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geo_shape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541" y="4474071"/>
            <a:ext cx="21035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21" y="2817699"/>
            <a:ext cx="2424991" cy="3621426"/>
          </a:xfrm>
          <a:prstGeom prst="rect">
            <a:avLst/>
          </a:prstGeom>
        </p:spPr>
      </p:pic>
      <p:sp>
        <p:nvSpPr>
          <p:cNvPr id="19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</a:t>
            </a:r>
            <a:endParaRPr lang="ko-KR" altLang="en-US" sz="4000" b="1" i="1" dirty="0"/>
          </a:p>
        </p:txBody>
      </p:sp>
      <p:sp>
        <p:nvSpPr>
          <p:cNvPr id="25" name="직사각형 17"/>
          <p:cNvSpPr/>
          <p:nvPr/>
        </p:nvSpPr>
        <p:spPr>
          <a:xfrm>
            <a:off x="1352600" y="3741565"/>
            <a:ext cx="1512168" cy="344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Settings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5695" y="2817699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elasticsearch</a:t>
            </a:r>
            <a:r>
              <a:rPr lang="en-US" altLang="ko-KR" sz="1200" dirty="0" smtClean="0">
                <a:solidFill>
                  <a:schemeClr val="bg1"/>
                </a:solidFill>
              </a:rPr>
              <a:t>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Mapping </a:t>
            </a:r>
            <a:r>
              <a:rPr lang="en-US" altLang="ko-KR" sz="4000" i="1" dirty="0" smtClean="0"/>
              <a:t>(type)</a:t>
            </a:r>
            <a:endParaRPr lang="ko-KR" altLang="en-US" sz="40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44744"/>
              </p:ext>
            </p:extLst>
          </p:nvPr>
        </p:nvGraphicFramePr>
        <p:xfrm>
          <a:off x="1424608" y="1700808"/>
          <a:ext cx="7056785" cy="3938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046"/>
                <a:gridCol w="1668509"/>
                <a:gridCol w="2289615"/>
                <a:gridCol w="2289615"/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analyzer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Full-text search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dirty="0" smtClean="0"/>
                        <a:t>Standard, </a:t>
                      </a:r>
                      <a:r>
                        <a:rPr lang="en-US" sz="1200" dirty="0" err="1" smtClean="0"/>
                        <a:t>english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french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keyword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Sorting or aggregation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(object, nested)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geo_point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geo_shape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74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8739" y="3573016"/>
            <a:ext cx="8208912" cy="21282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739" y="2502141"/>
            <a:ext cx="4788532" cy="9121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i="1" smtClean="0">
                <a:solidFill>
                  <a:schemeClr val="bg1"/>
                </a:solidFill>
              </a:rPr>
              <a:t>Analysis</a:t>
            </a:r>
            <a:endParaRPr lang="ko-KR" altLang="en-US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What is Analysis?</a:t>
            </a:r>
            <a:endParaRPr lang="ko-KR" altLang="en-US" sz="4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Combinated</a:t>
            </a:r>
            <a:r>
              <a:rPr lang="en-US" altLang="ko-KR" sz="1400" dirty="0" smtClean="0"/>
              <a:t> Processes (Normalization + Tokenization)</a:t>
            </a:r>
          </a:p>
          <a:p>
            <a:pPr>
              <a:lnSpc>
                <a:spcPct val="150000"/>
              </a:lnSpc>
            </a:pPr>
            <a:r>
              <a:rPr lang="en-US" altLang="ko-KR" sz="1400" u="sng" dirty="0" smtClean="0"/>
              <a:t>※ Purpose: is </a:t>
            </a:r>
            <a:r>
              <a:rPr lang="en-US" altLang="ko-KR" sz="1400" b="1" u="sng" dirty="0" smtClean="0"/>
              <a:t>1)to make a highly efficient inverted index  2) for making a query </a:t>
            </a:r>
            <a:r>
              <a:rPr lang="en-US" altLang="ko-KR" sz="1400" b="1" u="sng" dirty="0" smtClean="0"/>
              <a:t>precisely</a:t>
            </a:r>
            <a:endParaRPr lang="en-US" altLang="ko-KR" sz="1400" dirty="0" smtClean="0"/>
          </a:p>
          <a:p>
            <a:r>
              <a:rPr lang="en-US" altLang="ko-KR" sz="1400" dirty="0" smtClean="0"/>
              <a:t>What is normalization? Lowercased word, a word be stemmed, </a:t>
            </a:r>
            <a:r>
              <a:rPr lang="en-US" altLang="ko-KR" sz="1400" dirty="0" err="1" smtClean="0"/>
              <a:t>synonymes</a:t>
            </a:r>
            <a:r>
              <a:rPr lang="en-US" altLang="ko-KR" sz="1400" dirty="0" smtClean="0"/>
              <a:t> of word</a:t>
            </a:r>
          </a:p>
          <a:p>
            <a:r>
              <a:rPr lang="en-US" altLang="ko-KR" sz="1400" dirty="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78799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23015" y="262215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908" y="3646175"/>
            <a:ext cx="974947" cy="27699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By analyzer</a:t>
            </a:r>
            <a:endParaRPr lang="ko-KR" altLang="en-US" sz="1200" dirty="0" err="1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26212" y="3961226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Character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26212" y="4506815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26212" y="505239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95381" y="3414243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215003" y="3961226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44357" y="4311438"/>
            <a:ext cx="178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Can be combined</a:t>
            </a:r>
          </a:p>
          <a:p>
            <a:r>
              <a:rPr lang="en-US" altLang="ko-KR" sz="1200" dirty="0"/>
              <a:t>t</a:t>
            </a:r>
            <a:r>
              <a:rPr lang="en-US" altLang="ko-KR" sz="1200" dirty="0" smtClean="0"/>
              <a:t>o create custom analyzers </a:t>
            </a:r>
            <a:r>
              <a:rPr lang="en-US" altLang="ko-KR" sz="1200" dirty="0" smtClean="0"/>
              <a:t>suitable </a:t>
            </a:r>
            <a:r>
              <a:rPr lang="en-US" altLang="ko-KR" sz="1200" dirty="0" smtClean="0"/>
              <a:t>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27270" y="3747785"/>
            <a:ext cx="3289043" cy="1803970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098085" y="6038239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124993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94079" y="5899738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2" name="원통 41"/>
          <p:cNvSpPr/>
          <p:nvPr/>
        </p:nvSpPr>
        <p:spPr>
          <a:xfrm rot="5400000">
            <a:off x="4673165" y="5408169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66087" y="589973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44" name="원통 43"/>
          <p:cNvSpPr/>
          <p:nvPr/>
        </p:nvSpPr>
        <p:spPr>
          <a:xfrm rot="5400000">
            <a:off x="6311546" y="5281957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416" y="5899739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b="1" u="sng" dirty="0" smtClean="0">
                <a:solidFill>
                  <a:schemeClr val="tx1"/>
                </a:solidFill>
              </a:rPr>
              <a:t>Strings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431529" y="2060849"/>
            <a:ext cx="56538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239549" y="1540130"/>
            <a:ext cx="324036" cy="1041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69439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Enabled analyzer?</a:t>
            </a:r>
          </a:p>
          <a:p>
            <a:r>
              <a:rPr lang="en-US" altLang="ko-KR" sz="1200" dirty="0" smtClean="0"/>
              <a:t>- Yes: it will be used</a:t>
            </a:r>
          </a:p>
          <a:p>
            <a:r>
              <a:rPr lang="en-US" altLang="ko-KR" sz="1200" dirty="0" smtClean="0"/>
              <a:t>  or </a:t>
            </a:r>
          </a:p>
          <a:p>
            <a:r>
              <a:rPr lang="en-US" altLang="ko-KR" sz="1200" dirty="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17971" y="4365104"/>
            <a:ext cx="2294869" cy="1008112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Need to see which language</a:t>
            </a:r>
          </a:p>
          <a:p>
            <a:pPr algn="ctr"/>
            <a:r>
              <a:rPr lang="en-US" altLang="ko-KR" sz="1200" dirty="0" smtClean="0"/>
              <a:t>String, date, </a:t>
            </a:r>
            <a:r>
              <a:rPr lang="en-US" altLang="ko-KR" sz="1200" dirty="0" err="1" smtClean="0"/>
              <a:t>etc</a:t>
            </a:r>
            <a:endParaRPr lang="en-US" altLang="ko-KR" sz="1200" dirty="0" smtClean="0"/>
          </a:p>
          <a:p>
            <a:pPr algn="ctr"/>
            <a:r>
              <a:rPr lang="en-US" altLang="ko-KR" sz="1200" u="sng" dirty="0" smtClean="0"/>
              <a:t>How?</a:t>
            </a:r>
            <a:endParaRPr lang="ko-KR" altLang="en-US" sz="1200" u="sng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99114" y="474985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>
            <a:stCxn id="10" idx="3"/>
            <a:endCxn id="11" idx="1"/>
          </p:cNvCxnSpPr>
          <p:nvPr/>
        </p:nvCxnSpPr>
        <p:spPr>
          <a:xfrm flipV="1">
            <a:off x="3446376" y="4934520"/>
            <a:ext cx="7527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9934" y="4221088"/>
            <a:ext cx="42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 order to be able to treat date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as dates</a:t>
            </a:r>
          </a:p>
          <a:p>
            <a:r>
              <a:rPr lang="en-US" altLang="ko-KR" sz="1200" dirty="0" smtClean="0"/>
              <a:t>Numeric fields as numbers</a:t>
            </a:r>
          </a:p>
          <a:p>
            <a:r>
              <a:rPr lang="en-US" altLang="ko-KR" sz="1200" dirty="0" smtClean="0"/>
              <a:t>String fields as full-text</a:t>
            </a:r>
          </a:p>
          <a:p>
            <a:r>
              <a:rPr lang="en-US" altLang="ko-KR" sz="1200" dirty="0" smtClean="0"/>
              <a:t>Exact-value strings</a:t>
            </a:r>
          </a:p>
          <a:p>
            <a:r>
              <a:rPr lang="en-US" altLang="ko-KR" sz="1200" dirty="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dirty="0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401567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Inverted indeces by fields</a:t>
            </a:r>
            <a:endParaRPr lang="ko-KR" altLang="en-US" sz="1200" dirty="0" err="1" smtClean="0"/>
          </a:p>
        </p:txBody>
      </p:sp>
      <p:sp>
        <p:nvSpPr>
          <p:cNvPr id="21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  <p:cxnSp>
        <p:nvCxnSpPr>
          <p:cNvPr id="23" name="직선 화살표 연결선 38"/>
          <p:cNvCxnSpPr/>
          <p:nvPr/>
        </p:nvCxnSpPr>
        <p:spPr>
          <a:xfrm>
            <a:off x="2555825" y="2050187"/>
            <a:ext cx="56538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통 39"/>
          <p:cNvSpPr/>
          <p:nvPr/>
        </p:nvSpPr>
        <p:spPr>
          <a:xfrm rot="5400000">
            <a:off x="3582733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1819" y="1911686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fulltext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6" name="원통 41"/>
          <p:cNvSpPr/>
          <p:nvPr/>
        </p:nvSpPr>
        <p:spPr>
          <a:xfrm rot="5400000">
            <a:off x="5130905" y="1420117"/>
            <a:ext cx="360040" cy="1260140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23827" y="191168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terms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8" name="원통 43"/>
          <p:cNvSpPr/>
          <p:nvPr/>
        </p:nvSpPr>
        <p:spPr>
          <a:xfrm rot="5400000">
            <a:off x="6769286" y="1293905"/>
            <a:ext cx="360040" cy="1512565"/>
          </a:xfrm>
          <a:prstGeom prst="can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7156" y="191168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Inverted index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3864" y="1702258"/>
            <a:ext cx="8596975" cy="118422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40739" y="1843955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processes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126652" y="1844683"/>
            <a:ext cx="2321407" cy="900100"/>
          </a:xfrm>
          <a:prstGeom prst="chevron">
            <a:avLst>
              <a:gd name="adj" fmla="val 307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790897" y="1844683"/>
            <a:ext cx="2205414" cy="900100"/>
          </a:xfrm>
          <a:prstGeom prst="chevron">
            <a:avLst>
              <a:gd name="adj" fmla="val 36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Meaning</a:t>
            </a: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03008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59192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87084" y="2509648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744601" y="2383634"/>
            <a:ext cx="684076" cy="252028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process</a:t>
            </a:r>
            <a:endParaRPr lang="ko-KR" altLang="en-US" sz="105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540" y="2294204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/>
              <a:t>S</a:t>
            </a:r>
            <a:r>
              <a:rPr lang="en-US" altLang="ko-KR" sz="4000" b="1" i="1" smtClean="0"/>
              <a:t>tory</a:t>
            </a:r>
            <a:endParaRPr lang="ko-KR" altLang="en-US" sz="40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57305" y="3194304"/>
            <a:ext cx="4590091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dirty="0" smtClean="0"/>
              <a:t>How?</a:t>
            </a:r>
          </a:p>
          <a:p>
            <a:pPr lvl="1"/>
            <a:r>
              <a:rPr lang="en-US" altLang="ko-KR" sz="1600" dirty="0" smtClean="0"/>
              <a:t>Make a schema on DB</a:t>
            </a:r>
          </a:p>
          <a:p>
            <a:pPr lvl="1"/>
            <a:r>
              <a:rPr lang="en-US" altLang="ko-KR" sz="1600" dirty="0" smtClean="0"/>
              <a:t>Table with many attributes</a:t>
            </a:r>
          </a:p>
          <a:p>
            <a:pPr lvl="1"/>
            <a:r>
              <a:rPr lang="en-US" altLang="ko-KR" sz="1600" dirty="0" smtClean="0"/>
              <a:t>Normalization</a:t>
            </a:r>
          </a:p>
          <a:p>
            <a:pPr lvl="1"/>
            <a:r>
              <a:rPr lang="en-US" altLang="ko-KR" sz="1600" dirty="0" smtClean="0"/>
              <a:t>Insert</a:t>
            </a:r>
          </a:p>
          <a:p>
            <a:pPr lvl="1"/>
            <a:r>
              <a:rPr lang="en-US" altLang="ko-KR" sz="1600" dirty="0" smtClean="0"/>
              <a:t>Many Select Queries</a:t>
            </a:r>
          </a:p>
          <a:p>
            <a:pPr lvl="1"/>
            <a:r>
              <a:rPr lang="en-US" altLang="ko-KR" sz="1600" dirty="0" smtClean="0"/>
              <a:t>HTML with business logic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166192" y="3962690"/>
            <a:ext cx="1277272" cy="2295046"/>
          </a:xfrm>
          <a:prstGeom prst="bentConnector4">
            <a:avLst>
              <a:gd name="adj1" fmla="val -30171"/>
              <a:gd name="adj2" fmla="val 1247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452828" cy="4506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Tokenizers: </a:t>
            </a:r>
            <a:r>
              <a:rPr lang="en-US" altLang="ko-KR" sz="1200" dirty="0"/>
              <a:t>whenever it encounters whitespace, punctuation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 dirty="0"/>
              <a:t>change terms(lowercasing) / add terms / remove </a:t>
            </a:r>
            <a:r>
              <a:rPr lang="en-US" altLang="ko-KR" sz="1200" dirty="0" smtClean="0"/>
              <a:t>terms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err="1" smtClean="0"/>
              <a:t>Lovercase</a:t>
            </a:r>
            <a:r>
              <a:rPr lang="en-US" altLang="ko-KR" sz="1200" dirty="0" smtClean="0"/>
              <a:t>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85801" y="3582886"/>
            <a:ext cx="1849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It used to tidy up a string before it has tokenized</a:t>
            </a:r>
          </a:p>
          <a:p>
            <a:r>
              <a:rPr lang="en-US" altLang="ko-KR" sz="1200" smtClean="0"/>
              <a:t>- [html_strip character filter] to 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1849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Asicc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Ngram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i="1" dirty="0" smtClean="0"/>
              <a:t>(Analyzer)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/>
              <a:t>What is Analysis?</a:t>
            </a:r>
            <a:endParaRPr lang="ko-KR" altLang="en-US" sz="4000" b="1" i="1" dirty="0"/>
          </a:p>
          <a:p>
            <a:r>
              <a:rPr lang="en-US" altLang="ko-KR" sz="2800" b="1" i="1" dirty="0" smtClean="0"/>
              <a:t>(Analyzer)</a:t>
            </a:r>
            <a:endParaRPr lang="ko-KR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/my_index/</a:t>
            </a:r>
            <a:r>
              <a:rPr lang="en-US" altLang="ko-KR" sz="1200" smtClean="0">
                <a:solidFill>
                  <a:srgbClr val="FF0000"/>
                </a:solidFill>
              </a:rPr>
              <a:t>_analyze?analyzer=my_analyzer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The quick &amp; brown fox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Elasticsearch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Create index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Verify work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Add type &amp; tell to ES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How to use analyzer?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7337" y="1695023"/>
            <a:ext cx="3096344" cy="34563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3361" y="209106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(=table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9385" y="270313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69385" y="331520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95399" y="378875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3361" y="591924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85509" y="493538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61724" y="5307176"/>
            <a:ext cx="2079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60" y="173681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201981" y="278616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4161" y="264216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62073" y="337619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82964" y="322124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How to use </a:t>
            </a:r>
            <a:r>
              <a:rPr lang="en-US" altLang="ko-KR" sz="4000" b="1" i="1" dirty="0" smtClean="0"/>
              <a:t>analyzer</a:t>
            </a:r>
          </a:p>
          <a:p>
            <a:r>
              <a:rPr lang="en-US" altLang="ko-KR" sz="2400" b="1" i="1" dirty="0" smtClean="0"/>
              <a:t>(</a:t>
            </a:r>
            <a:r>
              <a:rPr lang="en-US" altLang="ko-KR" sz="2400" b="1" i="1" dirty="0" smtClean="0"/>
              <a:t>types  and mappings)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When shards?</a:t>
            </a:r>
            <a:endParaRPr lang="ko-KR" altLang="en-US" b="1" i="1" dirty="0"/>
          </a:p>
        </p:txBody>
      </p:sp>
      <p:sp>
        <p:nvSpPr>
          <p:cNvPr id="4" name="직사각형 3"/>
          <p:cNvSpPr/>
          <p:nvPr/>
        </p:nvSpPr>
        <p:spPr>
          <a:xfrm>
            <a:off x="416496" y="960108"/>
            <a:ext cx="9073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i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i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6380" y="2417837"/>
            <a:ext cx="4512684" cy="1214640"/>
            <a:chOff x="1208584" y="3186468"/>
            <a:chExt cx="4512684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3240360" cy="118813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 single node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547679"/>
              <a:ext cx="1692188" cy="70885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Consumed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69623" y="3290476"/>
              <a:ext cx="12516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</a:t>
              </a:r>
              <a:r>
                <a:rPr lang="en-US" altLang="ko-KR" sz="1200" dirty="0" smtClean="0">
                  <a:solidFill>
                    <a:srgbClr val="000000"/>
                  </a:solidFill>
                </a:rPr>
                <a:t>make replicas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Left</a:t>
              </a:r>
              <a:endParaRPr lang="ko-KR" altLang="en-US" sz="12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16380" y="3716689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692188" cy="927463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What it means 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16380" y="4912475"/>
            <a:ext cx="1692188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851380" y="4938596"/>
            <a:ext cx="648072" cy="65526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5466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/>
            <a:r>
              <a:rPr lang="en-US" altLang="ko-KR" sz="800" dirty="0" smtClean="0">
                <a:solidFill>
                  <a:srgbClr val="000000"/>
                </a:solidFill>
              </a:rPr>
              <a:t>(sub divided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</a:rPr>
              <a:t>Index)</a:t>
            </a:r>
            <a:endParaRPr lang="ko-KR" altLang="en-US" sz="105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90493" y="4912475"/>
            <a:ext cx="1214635" cy="69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800" dirty="0">
                <a:solidFill>
                  <a:srgbClr val="000000"/>
                </a:solidFill>
              </a:rPr>
              <a:t>(sub divided Index)</a:t>
            </a:r>
            <a:endParaRPr lang="ko-KR" altLang="en-US" sz="105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9164" y="4868468"/>
            <a:ext cx="26693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1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6380" y="5984941"/>
            <a:ext cx="40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limitation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11302" y="1256637"/>
            <a:ext cx="1809850" cy="148828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Index(ES)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0644" y="3287055"/>
            <a:ext cx="2232248" cy="91079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bg1"/>
                </a:solidFill>
              </a:rPr>
              <a:t>Memory</a:t>
            </a:r>
            <a:r>
              <a:rPr lang="en-US" altLang="ko-KR" sz="1400" smtClean="0">
                <a:solidFill>
                  <a:schemeClr val="bg1"/>
                </a:solidFill>
              </a:rPr>
              <a:t> indexing buffer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90682" y="1732625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(Lucene)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82970" y="1777393"/>
            <a:ext cx="1512168" cy="2705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3602850" y="1912645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8676" y="3713630"/>
            <a:ext cx="1764196" cy="295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document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89215" y="4849607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disk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3"/>
            <a:endCxn id="11" idx="0"/>
          </p:cNvCxnSpPr>
          <p:nvPr/>
        </p:nvCxnSpPr>
        <p:spPr>
          <a:xfrm>
            <a:off x="2912892" y="3742450"/>
            <a:ext cx="1258421" cy="110715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756984" y="3575130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289215" y="3546113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Segment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:inverted index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555" y="4867558"/>
            <a:ext cx="2916324" cy="170339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disk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48446" y="6242706"/>
            <a:ext cx="17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Searchable (in 1 min)</a:t>
            </a:r>
          </a:p>
          <a:p>
            <a:r>
              <a:rPr lang="en-US" altLang="ko-KR" sz="600" dirty="0" smtClean="0"/>
              <a:t>* There is a delay between indexing a document and </a:t>
            </a:r>
            <a:r>
              <a:rPr lang="en-US" altLang="ko-KR" sz="600" dirty="0" smtClean="0"/>
              <a:t>make </a:t>
            </a:r>
            <a:r>
              <a:rPr lang="en-US" altLang="ko-KR" sz="600" dirty="0" smtClean="0"/>
              <a:t>it be</a:t>
            </a:r>
            <a:r>
              <a:rPr lang="en-US" altLang="ko-KR" sz="600" dirty="0" smtClean="0"/>
              <a:t> </a:t>
            </a:r>
            <a:r>
              <a:rPr lang="en-US" altLang="ko-KR" sz="600" dirty="0" smtClean="0"/>
              <a:t>visible</a:t>
            </a:r>
            <a:endParaRPr lang="ko-KR" altLang="en-US" sz="600" dirty="0" err="1" smtClean="0"/>
          </a:p>
        </p:txBody>
      </p:sp>
      <p:cxnSp>
        <p:nvCxnSpPr>
          <p:cNvPr id="36" name="구부러진 연결선 35"/>
          <p:cNvCxnSpPr>
            <a:stCxn id="9" idx="3"/>
            <a:endCxn id="11" idx="0"/>
          </p:cNvCxnSpPr>
          <p:nvPr/>
        </p:nvCxnSpPr>
        <p:spPr>
          <a:xfrm>
            <a:off x="2732872" y="3861178"/>
            <a:ext cx="1438441" cy="988429"/>
          </a:xfrm>
          <a:prstGeom prst="curvedConnector2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464643" y="3905541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68" y="403620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3429004" y="417536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44413" y="5179037"/>
            <a:ext cx="2512445" cy="1084158"/>
            <a:chOff x="5444413" y="4962538"/>
            <a:chExt cx="2512445" cy="1300657"/>
          </a:xfrm>
        </p:grpSpPr>
        <p:grpSp>
          <p:nvGrpSpPr>
            <p:cNvPr id="24" name="그룹 23"/>
            <p:cNvGrpSpPr/>
            <p:nvPr/>
          </p:nvGrpSpPr>
          <p:grpSpPr>
            <a:xfrm>
              <a:off x="5567497" y="5383863"/>
              <a:ext cx="428062" cy="630111"/>
              <a:chOff x="2432720" y="5052403"/>
              <a:chExt cx="1116124" cy="630111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25206" y="5382819"/>
              <a:ext cx="428062" cy="630111"/>
              <a:chOff x="2432720" y="5052403"/>
              <a:chExt cx="1116124" cy="630111"/>
            </a:xfrm>
          </p:grpSpPr>
          <p:sp>
            <p:nvSpPr>
              <p:cNvPr id="26" name="원통 25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통 26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691748" y="5381775"/>
              <a:ext cx="428062" cy="630111"/>
              <a:chOff x="2432720" y="5052403"/>
              <a:chExt cx="1116124" cy="630111"/>
            </a:xfrm>
          </p:grpSpPr>
          <p:sp>
            <p:nvSpPr>
              <p:cNvPr id="30" name="원통 29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원통 30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왼쪽 중괄호 32"/>
            <p:cNvSpPr/>
            <p:nvPr/>
          </p:nvSpPr>
          <p:spPr>
            <a:xfrm rot="16200000">
              <a:off x="6556620" y="4862956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중괄호 46"/>
            <p:cNvSpPr/>
            <p:nvPr/>
          </p:nvSpPr>
          <p:spPr>
            <a:xfrm rot="5400000">
              <a:off x="6163529" y="4450158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28700" y="4962538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Commit point</a:t>
              </a:r>
              <a:endParaRPr lang="ko-KR" altLang="en-US" sz="1000" dirty="0" err="1" smtClean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249457" y="5281881"/>
              <a:ext cx="634696" cy="790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322163" y="5382819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원통 43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원통 44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원통 45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922899" y="4075323"/>
            <a:ext cx="4545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Eventually, it will be </a:t>
            </a:r>
            <a:r>
              <a:rPr lang="en-US" altLang="ko-KR" sz="1100" dirty="0" err="1" smtClean="0">
                <a:solidFill>
                  <a:srgbClr val="00B0F0"/>
                </a:solidFill>
              </a:rPr>
              <a:t>fsync’ed</a:t>
            </a:r>
            <a:r>
              <a:rPr lang="en-US" altLang="ko-KR" sz="11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114576" y="4192238"/>
            <a:ext cx="793452" cy="4320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Filesystem cache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6806" y="1504116"/>
            <a:ext cx="29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Every shard is refreshed automatically once every second</a:t>
            </a:r>
          </a:p>
          <a:p>
            <a:r>
              <a:rPr lang="en-US" altLang="ko-KR" sz="1200" dirty="0" smtClean="0"/>
              <a:t>But, also can refresh with refresh API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/_refresh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4682970" y="2096852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82970" y="2384884"/>
            <a:ext cx="1512168" cy="2502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u="sng" smtClean="0">
                <a:solidFill>
                  <a:schemeClr val="tx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226857" y="1916832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Not all use cases require a refresh every second.</a:t>
            </a:r>
          </a:p>
          <a:p>
            <a:r>
              <a:rPr lang="en-US" altLang="ko-KR" sz="1200" dirty="0" smtClean="0"/>
              <a:t>Able to set an interval for refresh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</a:t>
            </a:r>
            <a:r>
              <a:rPr lang="en-US" altLang="ko-KR" sz="1200" dirty="0" err="1" smtClean="0"/>
              <a:t>my_logs</a:t>
            </a:r>
            <a:endParaRPr lang="en-US" altLang="ko-KR" sz="1200" dirty="0" smtClean="0"/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“settings”: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“30s”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Can turn off for a big new index and on to enable it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my_logs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refresh_interval</a:t>
            </a:r>
            <a:r>
              <a:rPr lang="en-US" altLang="ko-KR" sz="1200" dirty="0" smtClean="0"/>
              <a:t>”: -1 }    </a:t>
            </a:r>
            <a:r>
              <a:rPr lang="ko-KR" altLang="en-US" sz="1200" dirty="0" smtClean="0"/>
              <a:t>→ </a:t>
            </a:r>
            <a:r>
              <a:rPr lang="en-US" altLang="ko-KR" sz="1200" dirty="0" err="1" smtClean="0"/>
              <a:t>diable</a:t>
            </a:r>
            <a:r>
              <a:rPr lang="en-US" altLang="ko-KR" sz="1200" dirty="0" smtClean="0"/>
              <a:t> automatic refreshes  (2m(min), 2(</a:t>
            </a:r>
            <a:r>
              <a:rPr lang="en-US" altLang="ko-KR" sz="1200" dirty="0" err="1" smtClean="0"/>
              <a:t>millisec</a:t>
            </a:r>
            <a:r>
              <a:rPr lang="en-US" altLang="ko-KR" sz="1200" dirty="0" smtClean="0"/>
              <a:t>))</a:t>
            </a:r>
          </a:p>
          <a:p>
            <a:r>
              <a:rPr lang="en-US" altLang="ko-KR" sz="1200" dirty="0" smtClean="0"/>
              <a:t>POST /</a:t>
            </a:r>
            <a:r>
              <a:rPr lang="en-US" altLang="ko-KR" sz="1200" dirty="0" err="1" smtClean="0"/>
              <a:t>my_ogs</a:t>
            </a:r>
            <a:r>
              <a:rPr lang="en-US" altLang="ko-KR" sz="1200" dirty="0" smtClean="0"/>
              <a:t>/_settings { “</a:t>
            </a:r>
            <a:r>
              <a:rPr lang="en-US" altLang="ko-KR" sz="1200" dirty="0" err="1" smtClean="0"/>
              <a:t>refresh_inverval</a:t>
            </a:r>
            <a:r>
              <a:rPr lang="en-US" altLang="ko-KR" sz="1200" dirty="0" smtClean="0"/>
              <a:t>”: “1s” }  </a:t>
            </a:r>
            <a:r>
              <a:rPr lang="ko-KR" altLang="en-US" sz="1200" dirty="0" smtClean="0"/>
              <a:t>→ </a:t>
            </a:r>
            <a:r>
              <a:rPr lang="en-US" altLang="ko-KR" sz="1200" dirty="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44588" y="5229200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Flush</a:t>
            </a:r>
            <a:r>
              <a:rPr lang="en-US" altLang="ko-KR" sz="1200" b="1" dirty="0" smtClean="0"/>
              <a:t>   </a:t>
            </a:r>
            <a:r>
              <a:rPr lang="en-US" altLang="ko-KR" sz="1200" b="1" u="sng" dirty="0" smtClean="0"/>
              <a:t>(automatically, every 30 minutes)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/blogs/_flush</a:t>
            </a:r>
          </a:p>
          <a:p>
            <a:r>
              <a:rPr lang="en-US" altLang="ko-KR" sz="1200" dirty="0" smtClean="0"/>
              <a:t>POST /_</a:t>
            </a:r>
            <a:r>
              <a:rPr lang="en-US" altLang="ko-KR" sz="1200" dirty="0" err="1" smtClean="0"/>
              <a:t>flush?wait_for_ongoing</a:t>
            </a:r>
            <a:endParaRPr lang="en-US" altLang="ko-KR" sz="1200" dirty="0" smtClean="0"/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sp>
        <p:nvSpPr>
          <p:cNvPr id="9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5"/>
          <p:cNvCxnSpPr>
            <a:stCxn id="9" idx="3"/>
            <a:endCxn id="11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dirty="0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(Lucene)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(ES)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filesystem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filesystem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</a:t>
            </a:r>
            <a:r>
              <a:rPr lang="en-US" altLang="ko-KR" sz="1200" dirty="0" err="1" smtClean="0"/>
              <a:t>elasticsearch</a:t>
            </a:r>
            <a:r>
              <a:rPr lang="en-US" altLang="ko-KR" sz="1200" dirty="0" smtClean="0"/>
              <a:t>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5800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document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80336" y="3335720"/>
            <a:ext cx="1100180" cy="4320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indexed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196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</a:t>
            </a:r>
            <a:r>
              <a:rPr lang="en-US" altLang="ko-KR" sz="1100" smtClean="0">
                <a:solidFill>
                  <a:schemeClr val="tx1"/>
                </a:solidFill>
              </a:rPr>
              <a:t>n memory buffer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3284" y="3701161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translog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955980" y="3551744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955980" y="3551744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787427" y="4561114"/>
            <a:ext cx="2036676" cy="1458522"/>
            <a:chOff x="6989676" y="3830676"/>
            <a:chExt cx="2916324" cy="1823963"/>
          </a:xfrm>
        </p:grpSpPr>
        <p:sp>
          <p:nvSpPr>
            <p:cNvPr id="21" name="직사각형 20"/>
            <p:cNvSpPr/>
            <p:nvPr/>
          </p:nvSpPr>
          <p:spPr>
            <a:xfrm>
              <a:off x="6989676" y="3830676"/>
              <a:ext cx="2916324" cy="18239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disk</a:t>
              </a:r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336618" y="4467550"/>
              <a:ext cx="428062" cy="630111"/>
              <a:chOff x="2432720" y="5052403"/>
              <a:chExt cx="1116124" cy="630111"/>
            </a:xfrm>
          </p:grpSpPr>
          <p:sp>
            <p:nvSpPr>
              <p:cNvPr id="23" name="원통 22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원통 23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94327" y="4466506"/>
              <a:ext cx="428062" cy="630111"/>
              <a:chOff x="2432720" y="5052403"/>
              <a:chExt cx="1116124" cy="630111"/>
            </a:xfrm>
          </p:grpSpPr>
          <p:sp>
            <p:nvSpPr>
              <p:cNvPr id="27" name="원통 26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원통 27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원통 28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8460869" y="4465462"/>
              <a:ext cx="428062" cy="630111"/>
              <a:chOff x="2432720" y="5052403"/>
              <a:chExt cx="1116124" cy="630111"/>
            </a:xfrm>
          </p:grpSpPr>
          <p:sp>
            <p:nvSpPr>
              <p:cNvPr id="31" name="원통 30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원통 31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원통 32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왼쪽 중괄호 33"/>
            <p:cNvSpPr/>
            <p:nvPr/>
          </p:nvSpPr>
          <p:spPr>
            <a:xfrm rot="16200000">
              <a:off x="8325741" y="3946643"/>
              <a:ext cx="288032" cy="2512445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왼쪽 중괄호 34"/>
            <p:cNvSpPr/>
            <p:nvPr/>
          </p:nvSpPr>
          <p:spPr>
            <a:xfrm rot="5400000">
              <a:off x="7932650" y="3533845"/>
              <a:ext cx="288032" cy="172277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97821" y="4046225"/>
              <a:ext cx="10743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Commit point</a:t>
              </a:r>
              <a:endParaRPr lang="ko-KR" altLang="en-US" sz="1050" dirty="0" err="1" smtClean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18578" y="4281856"/>
              <a:ext cx="634696" cy="874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091284" y="4466506"/>
              <a:ext cx="428062" cy="630111"/>
              <a:chOff x="2432720" y="5052403"/>
              <a:chExt cx="1116124" cy="630111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원통 38"/>
              <p:cNvSpPr/>
              <p:nvPr/>
            </p:nvSpPr>
            <p:spPr>
              <a:xfrm>
                <a:off x="2432720" y="5466490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2432720" y="5257359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2432720" y="5052403"/>
                <a:ext cx="1116124" cy="216024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526828" y="318800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646421" y="4346868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9857" y="408641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806450" y="4354146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55958" y="4354146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6449" y="4561114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06449" y="510118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06448" y="5220707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06448" y="4709602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98146" y="408641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2110465" y="4354146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5958" y="4725413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5732" y="5766102"/>
            <a:ext cx="21323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Index updatable?</a:t>
            </a:r>
          </a:p>
          <a:p>
            <a:r>
              <a:rPr lang="en-US" altLang="ko-KR" sz="1100" dirty="0" smtClean="0"/>
              <a:t>Index is an immutable</a:t>
            </a:r>
          </a:p>
          <a:p>
            <a:r>
              <a:rPr lang="en-US" altLang="ko-KR" sz="1100" dirty="0" smtClean="0"/>
              <a:t>Use more than one index</a:t>
            </a:r>
          </a:p>
          <a:p>
            <a:r>
              <a:rPr lang="en-US" altLang="ko-KR" sz="1100" dirty="0" smtClean="0"/>
              <a:t>Dynamically updatable indices</a:t>
            </a:r>
            <a:endParaRPr lang="ko-KR" altLang="en-US" sz="11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4694191" y="4196117"/>
            <a:ext cx="3526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If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getting to big?</a:t>
            </a:r>
          </a:p>
          <a:p>
            <a:r>
              <a:rPr lang="en-US" altLang="ko-KR" sz="1100" dirty="0" smtClean="0"/>
              <a:t>- The index is flushed</a:t>
            </a:r>
          </a:p>
          <a:p>
            <a:r>
              <a:rPr lang="en-US" altLang="ko-KR" sz="1100" dirty="0" smtClean="0"/>
              <a:t>- A new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created</a:t>
            </a:r>
          </a:p>
          <a:p>
            <a:r>
              <a:rPr lang="en-US" altLang="ko-KR" sz="1100" dirty="0" smtClean="0"/>
              <a:t>- A full commit is performed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and point is written to </a:t>
            </a:r>
            <a:r>
              <a:rPr lang="en-US" altLang="ko-KR" sz="1100" dirty="0" smtClean="0"/>
              <a:t>disk</a:t>
            </a:r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filesystem cache is flushed with an </a:t>
            </a:r>
            <a:r>
              <a:rPr lang="en-US" altLang="ko-KR" sz="1100" dirty="0" err="1" smtClean="0"/>
              <a:t>fsync</a:t>
            </a:r>
            <a:endParaRPr lang="en-US" altLang="ko-KR" sz="1100" dirty="0" smtClean="0"/>
          </a:p>
          <a:p>
            <a:r>
              <a:rPr lang="en-US" altLang="ko-KR" sz="1100" dirty="0" smtClean="0"/>
              <a:t>- The </a:t>
            </a:r>
            <a:r>
              <a:rPr lang="en-US" altLang="ko-KR" sz="1100" dirty="0" smtClean="0"/>
              <a:t>old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is </a:t>
            </a:r>
            <a:r>
              <a:rPr lang="en-US" altLang="ko-KR" sz="1100" dirty="0" smtClean="0"/>
              <a:t>deleted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smtClean="0"/>
              <a:t>Redo </a:t>
            </a:r>
            <a:r>
              <a:rPr lang="en-US" altLang="ko-KR" sz="1100" dirty="0" smtClean="0"/>
              <a:t>a </a:t>
            </a:r>
            <a:r>
              <a:rPr lang="en-US" altLang="ko-KR" sz="1100" dirty="0" err="1" smtClean="0"/>
              <a:t>translog</a:t>
            </a:r>
            <a:r>
              <a:rPr lang="en-US" altLang="ko-KR" sz="1100" dirty="0" smtClean="0"/>
              <a:t> the time after the last commit</a:t>
            </a:r>
            <a:endParaRPr lang="ko-KR" altLang="en-US" sz="11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  <p:cxnSp>
        <p:nvCxnSpPr>
          <p:cNvPr id="8" name="Straight Arrow Connector 7"/>
          <p:cNvCxnSpPr>
            <a:stCxn id="42" idx="2"/>
            <a:endCxn id="11" idx="0"/>
          </p:cNvCxnSpPr>
          <p:nvPr/>
        </p:nvCxnSpPr>
        <p:spPr>
          <a:xfrm>
            <a:off x="3882054" y="3465004"/>
            <a:ext cx="0" cy="2361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1392" y="39885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82235" y="1329735"/>
            <a:ext cx="1670765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78379" y="1329735"/>
            <a:ext cx="374621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82662" cy="1596915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30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* Lucene introduced the concept of per-segment search</a:t>
            </a:r>
            <a:endParaRPr lang="ko-KR" altLang="en-US" sz="1200" b="1" i="1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40057" y="2862080"/>
            <a:ext cx="193654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26613" y="2862080"/>
            <a:ext cx="2444298" cy="98673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schemeClr val="tx1"/>
                </a:solidFill>
              </a:rPr>
              <a:t>shards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32145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153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8289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8297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5572" y="2926650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Segment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35580" y="3396190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Inverted index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813684" y="5728175"/>
            <a:ext cx="2765368" cy="54006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55209" y="2998551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What is sharding?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i="1" u="sng" dirty="0" smtClean="0"/>
              <a:t>Segment is immutable</a:t>
            </a:r>
            <a:r>
              <a:rPr lang="en-US" altLang="ko-KR" sz="1200" dirty="0" smtClean="0"/>
              <a:t>, which is cannot be removed from old segments </a:t>
            </a:r>
            <a:endParaRPr lang="en-US" altLang="ko-KR" sz="1200" dirty="0" smtClean="0"/>
          </a:p>
          <a:p>
            <a:r>
              <a:rPr lang="en-US" altLang="ko-KR" sz="1200" dirty="0" smtClean="0"/>
              <a:t>no </a:t>
            </a:r>
            <a:r>
              <a:rPr lang="en-US" altLang="ko-KR" sz="1200" dirty="0" smtClean="0"/>
              <a:t>can older segments be </a:t>
            </a:r>
            <a:r>
              <a:rPr lang="en-US" altLang="ko-KR" sz="1200" dirty="0" smtClean="0"/>
              <a:t>updated </a:t>
            </a:r>
            <a:r>
              <a:rPr lang="en-US" altLang="ko-KR" sz="1200" dirty="0" smtClean="0"/>
              <a:t>to reflect a newer version of a document</a:t>
            </a:r>
          </a:p>
          <a:p>
            <a:r>
              <a:rPr lang="en-US" altLang="ko-KR" sz="1200" dirty="0" smtClean="0"/>
              <a:t>Ever </a:t>
            </a:r>
            <a:r>
              <a:rPr lang="en-US" altLang="ko-KR" sz="1200" dirty="0" smtClean="0"/>
              <a:t>commit point includes a </a:t>
            </a:r>
            <a:r>
              <a:rPr lang="en-US" altLang="ko-KR" sz="1200" b="1" u="sng" dirty="0" smtClean="0">
                <a:solidFill>
                  <a:srgbClr val="00B0F0"/>
                </a:solidFill>
              </a:rPr>
              <a:t>.del</a:t>
            </a:r>
            <a:r>
              <a:rPr lang="en-US" altLang="ko-KR" sz="1200" dirty="0" smtClean="0"/>
              <a:t> file that list which documents in which segments have been deleted.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When a document is “deleted”, it is actually just </a:t>
            </a:r>
            <a:r>
              <a:rPr lang="en-US" altLang="ko-KR" sz="1200" dirty="0" err="1" smtClean="0"/>
              <a:t>marged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as deleted in the .del file</a:t>
            </a:r>
          </a:p>
          <a:p>
            <a:endParaRPr lang="en-US" altLang="ko-KR" sz="1200" dirty="0"/>
          </a:p>
          <a:p>
            <a:r>
              <a:rPr lang="en-US" altLang="ko-KR" sz="1200" i="1" u="sng" dirty="0" smtClean="0"/>
              <a:t>A document that has been marked as deleted can still match a query, </a:t>
            </a:r>
            <a:endParaRPr lang="en-US" altLang="ko-KR" sz="1200" i="1" u="sng" dirty="0"/>
          </a:p>
          <a:p>
            <a:r>
              <a:rPr lang="en-US" altLang="ko-KR" sz="1200" i="1" u="sng" dirty="0" smtClean="0"/>
              <a:t>But, </a:t>
            </a:r>
            <a:r>
              <a:rPr lang="en-US" altLang="ko-KR" sz="1200" i="1" u="sng" dirty="0" smtClean="0"/>
              <a:t>it is removed from the results list before the final query results are returned.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(index management)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No options to improve?</a:t>
            </a:r>
            <a:endParaRPr lang="ko-KR" altLang="en-US" sz="4000" b="1" i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data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695752" y="5577461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84331" y="4170554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092079" y="1422292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53898" y="1196986"/>
            <a:ext cx="7776863" cy="34987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3790" y="3469379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query</a:t>
            </a:r>
            <a:endParaRPr lang="ko-KR" altLang="en-US" sz="1200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335" y="4941370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98860" y="2102212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7306" y="199420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5752" y="1874640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54198" y="1749287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90638" y="1749287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34556" y="2195562"/>
            <a:ext cx="652588" cy="352925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7401" y="3136600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Old all *.del will be deleted and does not copied over to the new bigger segment.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And those files are purged from the filesystem.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It happens automatically while indexing and searching</a:t>
            </a:r>
          </a:p>
          <a:p>
            <a:r>
              <a:rPr lang="en-US" altLang="ko-KR" sz="1200" u="sng" dirty="0" smtClean="0">
                <a:solidFill>
                  <a:schemeClr val="bg1"/>
                </a:solidFill>
              </a:rPr>
              <a:t>It acts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like a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process compaction in 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Cassandra</a:t>
            </a:r>
          </a:p>
          <a:p>
            <a:endParaRPr lang="en-US" altLang="ko-KR" sz="1200" u="sng" dirty="0">
              <a:solidFill>
                <a:schemeClr val="bg1"/>
              </a:solidFill>
            </a:endParaRPr>
          </a:p>
          <a:p>
            <a:r>
              <a:rPr lang="en-US" altLang="ko-KR" sz="1200" u="sng" dirty="0" err="1" smtClean="0">
                <a:solidFill>
                  <a:schemeClr val="bg1"/>
                </a:solidFill>
              </a:rPr>
              <a:t>Tunning</a:t>
            </a:r>
            <a:r>
              <a:rPr lang="en-US" altLang="ko-KR" sz="1200" u="sng" dirty="0" smtClean="0">
                <a:solidFill>
                  <a:schemeClr val="bg1"/>
                </a:solidFill>
              </a:rPr>
              <a:t> is required</a:t>
            </a:r>
            <a:endParaRPr lang="ko-KR" altLang="en-US" sz="1200" u="sng" dirty="0" err="1" smtClean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60850" y="2469367"/>
            <a:ext cx="0" cy="58826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573179" y="4981851"/>
            <a:ext cx="2257581" cy="1166778"/>
            <a:chOff x="6403829" y="4662810"/>
            <a:chExt cx="2257581" cy="1487642"/>
          </a:xfrm>
        </p:grpSpPr>
        <p:sp>
          <p:nvSpPr>
            <p:cNvPr id="36" name="직사각형 35"/>
            <p:cNvSpPr/>
            <p:nvPr/>
          </p:nvSpPr>
          <p:spPr>
            <a:xfrm>
              <a:off x="6403829" y="4662810"/>
              <a:ext cx="2257581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2219073" cy="1420258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20272691">
              <a:off x="7564650" y="4774017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 rot="1606719">
              <a:off x="7455838" y="5644254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96627" y="2534260"/>
            <a:ext cx="1902233" cy="935119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96627" y="2858296"/>
            <a:ext cx="2380719" cy="61108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96627" y="2738736"/>
            <a:ext cx="2499165" cy="730643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96627" y="2181335"/>
            <a:ext cx="2257571" cy="1288044"/>
          </a:xfrm>
          <a:prstGeom prst="straightConnector1">
            <a:avLst/>
          </a:prstGeom>
          <a:ln w="63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22870" y="2689309"/>
            <a:ext cx="1092758" cy="55399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Need to check every segment in turn</a:t>
            </a:r>
            <a:endParaRPr lang="ko-KR" altLang="en-US" sz="10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318594" y="209255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4445" y="6190307"/>
            <a:ext cx="262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like a compaction </a:t>
            </a:r>
            <a:r>
              <a:rPr lang="en-US" altLang="ko-KR" sz="1200" dirty="0" smtClean="0"/>
              <a:t>of </a:t>
            </a:r>
            <a:r>
              <a:rPr lang="en-US" altLang="ko-KR" sz="1200" dirty="0" err="1" smtClean="0"/>
              <a:t>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924925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1" dirty="0" smtClean="0"/>
              <a:t>What is sharding? (segment managing)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1. Creating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Need to set to customize index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In order not to create index automatically…:</a:t>
            </a:r>
          </a:p>
          <a:p>
            <a:r>
              <a:rPr lang="ko-KR" altLang="en-US" sz="1200" dirty="0" smtClean="0"/>
              <a:t>→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action.auto_create_index</a:t>
            </a:r>
            <a:r>
              <a:rPr lang="en-US" altLang="ko-KR" sz="1200" dirty="0" smtClean="0"/>
              <a:t>: false </a:t>
            </a:r>
            <a:r>
              <a:rPr lang="en-US" altLang="ko-KR" sz="1200" dirty="0" err="1" smtClean="0"/>
              <a:t>conf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elasticsearch.yml</a:t>
            </a:r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2. Deleting an index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my_index</a:t>
            </a:r>
            <a:endParaRPr lang="en-US" altLang="ko-KR" sz="1200" dirty="0" smtClean="0"/>
          </a:p>
          <a:p>
            <a:r>
              <a:rPr lang="en-US" altLang="ko-KR" sz="1200" dirty="0" smtClean="0"/>
              <a:t>DELETE /</a:t>
            </a:r>
            <a:r>
              <a:rPr lang="en-US" altLang="ko-KR" sz="1200" dirty="0" err="1" smtClean="0"/>
              <a:t>index_one,index_two</a:t>
            </a:r>
            <a:r>
              <a:rPr lang="en-US" altLang="ko-KR" sz="1200" dirty="0" smtClean="0"/>
              <a:t> or /index_*</a:t>
            </a:r>
          </a:p>
          <a:p>
            <a:r>
              <a:rPr lang="en-US" altLang="ko-KR" sz="1200" dirty="0" smtClean="0"/>
              <a:t>DELETE /_all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* Index Settings</a:t>
            </a:r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number_of_shards</a:t>
            </a:r>
            <a:r>
              <a:rPr lang="en-US" altLang="ko-KR" sz="1200" dirty="0" smtClean="0"/>
              <a:t>    (number of primary shards-can’t be changed)</a:t>
            </a:r>
          </a:p>
          <a:p>
            <a:r>
              <a:rPr lang="en-US" altLang="ko-KR" sz="1200" dirty="0" err="1" smtClean="0"/>
              <a:t>number_of_replicas</a:t>
            </a:r>
            <a:r>
              <a:rPr lang="en-US" altLang="ko-KR" sz="1200" dirty="0" smtClean="0"/>
              <a:t>   (number of replica shards-can be changed)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i="1" dirty="0" smtClean="0"/>
              <a:t>3. Configuring Analyzers</a:t>
            </a:r>
          </a:p>
          <a:p>
            <a:r>
              <a:rPr lang="en-US" altLang="ko-KR" sz="1200" dirty="0" smtClean="0"/>
              <a:t>Analyzer</a:t>
            </a:r>
            <a:endParaRPr lang="en-US" altLang="ko-KR" sz="1200" dirty="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141132" y="1217924"/>
            <a:ext cx="1344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/>
              <a:t>4.  Re  indexing</a:t>
            </a:r>
            <a:endParaRPr lang="ko-KR" altLang="en-US" sz="1200" b="1" i="1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/>
              <a:t>1. Query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PUT /website                                             &lt;- create a index named “website”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dirty="0" smtClean="0"/>
              <a:t>PUT /website/blog/123 { “A”: “val3, “B”: “val4”}            &lt;- will be replaced with a new version (version: 2, created: False)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POST /website/blog/ {“ ”: “ ”, “ ”: “ ” }              &lt;- will be made by system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GET /website/blog/123?_source=</a:t>
            </a:r>
            <a:r>
              <a:rPr lang="en-US" altLang="ko-KR" sz="1200" dirty="0" err="1" smtClean="0"/>
              <a:t>title,text</a:t>
            </a:r>
            <a:r>
              <a:rPr lang="en-US" altLang="ko-KR" sz="1200" dirty="0" smtClean="0"/>
              <a:t>          &lt;- can define only two </a:t>
            </a:r>
            <a:r>
              <a:rPr lang="en-US" altLang="ko-KR" sz="1200" dirty="0" err="1" smtClean="0"/>
              <a:t>fileds</a:t>
            </a:r>
            <a:r>
              <a:rPr lang="en-US" altLang="ko-KR" sz="1200" dirty="0" smtClean="0"/>
              <a:t> among many</a:t>
            </a:r>
          </a:p>
          <a:p>
            <a:r>
              <a:rPr lang="en-US" altLang="ko-KR" sz="1200" dirty="0" smtClean="0"/>
              <a:t>GET /website/blog/123/_source                       &lt;- can query to receive except for metadata</a:t>
            </a:r>
          </a:p>
          <a:p>
            <a:r>
              <a:rPr lang="en-US" altLang="ko-KR" sz="1200" dirty="0" smtClean="0"/>
              <a:t>GET /website/blog/123?pretty                         &lt;- can receive with the format “JSON”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HEAD /website/blog/123                               &lt;- just check whether the document exists (return 200 or 404)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Index management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6508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  <a:ea typeface="+mj-ea"/>
              </a:rPr>
              <a:t>Logstash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generate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modify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ship them elsewhere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json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multiline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7933" y="155679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2"/>
              </a:rPr>
              <a:t>www.elastic.co/guide/en/logstash/5.0/input-plugins.html</a:t>
            </a:r>
            <a:endParaRPr lang="ko-KR" altLang="en-US" sz="105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46863" y="3289920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grok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mutate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clone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geoip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Add information about geographical location of IP addresses (kibana)</a:t>
                      </a:r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8964" y="1932657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Pipeline(</a:t>
            </a:r>
            <a:r>
              <a:rPr lang="en-US" altLang="ko-KR" sz="4000" b="1" i="1" dirty="0" err="1" smtClean="0"/>
              <a:t>logstash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9832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94535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94535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61429" y="2406080"/>
            <a:ext cx="3252722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61429" y="3025939"/>
            <a:ext cx="3252722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elasticsearch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Pipeline</a:t>
            </a:r>
          </a:p>
          <a:p>
            <a:r>
              <a:rPr lang="en-US" altLang="ko-KR" sz="2000" b="1" dirty="0" smtClean="0"/>
              <a:t>(</a:t>
            </a:r>
            <a:r>
              <a:rPr lang="en-US" altLang="ko-KR" sz="2000" b="1" dirty="0" smtClean="0"/>
              <a:t>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51011"/>
              </p:ext>
            </p:extLst>
          </p:nvPr>
        </p:nvGraphicFramePr>
        <p:xfrm>
          <a:off x="730630" y="4614508"/>
          <a:ext cx="8437534" cy="1514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29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Kinds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Objects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Examples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9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9218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1641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27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What is </a:t>
            </a:r>
            <a:r>
              <a:rPr lang="en-US" altLang="ko-KR" sz="1600" b="1" dirty="0" smtClean="0"/>
              <a:t>Query and Filter?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0630" y="4088177"/>
            <a:ext cx="276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Filter </a:t>
            </a:r>
            <a:r>
              <a:rPr lang="en-US" altLang="ko-KR" sz="1400" i="1" dirty="0" smtClean="0"/>
              <a:t>(boolean, fast, cacheable</a:t>
            </a:r>
            <a:r>
              <a:rPr lang="en-US" altLang="ko-KR" sz="1400" i="1" dirty="0" smtClean="0"/>
              <a:t>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59227"/>
              </p:ext>
            </p:extLst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Queries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Filters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relevance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dirty="0" smtClean="0"/>
                        <a:t>(=binary question)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(unstructured)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(structured)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Not cached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Cached</a:t>
                      </a:r>
                      <a:endParaRPr lang="ko-KR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(dataset-&gt;filtered-&gt;subset-&gt;query)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Filter first, then query remaining docs</a:t>
                      </a:r>
                      <a:endParaRPr lang="ko-KR" altLang="en-US" sz="11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466083"/>
            <a:ext cx="1620180" cy="471028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>
            <a:off x="6943748" y="1701597"/>
            <a:ext cx="16921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456656"/>
            <a:ext cx="756084" cy="489882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803" y="1900595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8151627" y="1852172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/_search</a:t>
            </a:r>
          </a:p>
          <a:p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    “query”: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“filtered”: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“query”: {“match”: { “title”: “search”}},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“filter”: {“term”: {“status”: “active”}}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Query &amp; Filter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“bool”: {</a:t>
            </a:r>
          </a:p>
          <a:p>
            <a:r>
              <a:rPr lang="en-US" altLang="ko-KR" sz="1600" dirty="0" smtClean="0"/>
              <a:t>    “must”:  [&lt;filters&gt;],      AND</a:t>
            </a:r>
            <a:endParaRPr lang="en-US" altLang="ko-KR" sz="1600" dirty="0"/>
          </a:p>
          <a:p>
            <a:r>
              <a:rPr lang="en-US" altLang="ko-KR" sz="1600" dirty="0" smtClean="0"/>
              <a:t>    “should”:   [filters],       OR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 [&lt;filters&gt;]  NOT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“filtered”: 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“query”: {“match”: { “title”: “full text search” 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“filter”; {</a:t>
            </a:r>
          </a:p>
          <a:p>
            <a:r>
              <a:rPr lang="en-US" altLang="ko-KR" sz="1600" dirty="0" smtClean="0"/>
              <a:t>            “bool”: {</a:t>
            </a:r>
          </a:p>
          <a:p>
            <a:r>
              <a:rPr lang="en-US" altLang="ko-KR" sz="1600" dirty="0" smtClean="0"/>
              <a:t>                “must”:  {“range”: {“created”: {“</a:t>
            </a:r>
            <a:r>
              <a:rPr lang="en-US" altLang="ko-KR" sz="1600" dirty="0" err="1" smtClean="0"/>
              <a:t>gte</a:t>
            </a:r>
            <a:r>
              <a:rPr lang="en-US" altLang="ko-KR" sz="1600" dirty="0" smtClean="0"/>
              <a:t>”: “now-1d/d”}}},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“should”: [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{“featured”: true}},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{“term”: {“starred”: true}}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],</a:t>
            </a:r>
          </a:p>
          <a:p>
            <a:r>
              <a:rPr lang="en-US" altLang="ko-KR" sz="1600" dirty="0" smtClean="0"/>
              <a:t>                “</a:t>
            </a:r>
            <a:r>
              <a:rPr lang="en-US" altLang="ko-KR" sz="1600" dirty="0" err="1" smtClean="0"/>
              <a:t>must_not</a:t>
            </a:r>
            <a:r>
              <a:rPr lang="en-US" altLang="ko-KR" sz="1600" dirty="0" smtClean="0"/>
              <a:t>”: {“term”: { “deleted”: false}}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}</a:t>
            </a:r>
          </a:p>
          <a:p>
            <a:r>
              <a:rPr lang="en-US" altLang="ko-KR" sz="1600" dirty="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Filter (Boolean type)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11126"/>
              </p:ext>
            </p:extLst>
          </p:nvPr>
        </p:nvGraphicFramePr>
        <p:xfrm>
          <a:off x="671598" y="1518302"/>
          <a:ext cx="2468864" cy="2509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Buckets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Metrics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869324" y="3478614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Designed for speed and scale</a:t>
            </a:r>
          </a:p>
          <a:p>
            <a:r>
              <a:rPr lang="en-US" altLang="ko-KR" sz="1200" dirty="0" smtClean="0"/>
              <a:t>Aggregates are computed in-memory</a:t>
            </a:r>
          </a:p>
          <a:p>
            <a:r>
              <a:rPr lang="en-US" altLang="ko-KR" sz="1200" dirty="0" smtClean="0"/>
              <a:t>Aggregation can be composed</a:t>
            </a:r>
          </a:p>
          <a:p>
            <a:r>
              <a:rPr lang="en-US" altLang="ko-KR" sz="1200" dirty="0" smtClean="0"/>
              <a:t>Near real-time response times</a:t>
            </a:r>
          </a:p>
          <a:p>
            <a:r>
              <a:rPr lang="en-US" altLang="ko-KR" sz="1200" dirty="0" smtClean="0"/>
              <a:t>Trades accuracy for speed in some use cases</a:t>
            </a:r>
          </a:p>
          <a:p>
            <a:r>
              <a:rPr lang="en-US" altLang="ko-KR" sz="1200" dirty="0" smtClean="0"/>
              <a:t>Single network round-trip</a:t>
            </a:r>
          </a:p>
          <a:p>
            <a:r>
              <a:rPr lang="en-US" altLang="ko-KR" sz="1200" dirty="0" smtClean="0"/>
              <a:t>Single pass through the data on shards</a:t>
            </a:r>
          </a:p>
          <a:p>
            <a:r>
              <a:rPr lang="en-US" altLang="ko-KR" sz="1200" u="sng" dirty="0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Analytics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Modeling Your Data</a:t>
            </a:r>
            <a:endParaRPr lang="ko-KR" altLang="en-US" sz="4000" b="1" i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36815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How to fill up the gap between </a:t>
            </a:r>
            <a:r>
              <a:rPr lang="en-US" altLang="ko-KR" dirty="0" err="1" smtClean="0">
                <a:solidFill>
                  <a:schemeClr val="tx1"/>
                </a:solidFill>
              </a:rPr>
              <a:t>FlatWorld</a:t>
            </a:r>
            <a:r>
              <a:rPr lang="en-US" altLang="ko-KR" dirty="0" smtClean="0">
                <a:solidFill>
                  <a:schemeClr val="tx1"/>
                </a:solidFill>
              </a:rPr>
              <a:t> and </a:t>
            </a:r>
            <a:r>
              <a:rPr lang="en-US" altLang="ko-KR" dirty="0" err="1" smtClean="0">
                <a:solidFill>
                  <a:schemeClr val="tx1"/>
                </a:solidFill>
              </a:rPr>
              <a:t>RealWorld</a:t>
            </a:r>
            <a:r>
              <a:rPr lang="en-US" altLang="ko-KR" dirty="0" smtClean="0">
                <a:solidFill>
                  <a:schemeClr val="tx1"/>
                </a:solidFill>
              </a:rPr>
              <a:t>(RDB)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Data </a:t>
            </a:r>
            <a:r>
              <a:rPr lang="en-US" altLang="ko-KR" dirty="0" err="1" smtClean="0">
                <a:solidFill>
                  <a:schemeClr val="tx1"/>
                </a:solidFill>
              </a:rPr>
              <a:t>denormalization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Nested objects: all entities live within the same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41598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Filebeat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Winlogbeat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72880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</a:rPr>
              <a:t>Topbeat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17" y="2120081"/>
            <a:ext cx="2174614" cy="82809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</a:rPr>
              <a:t>packetbeat</a:t>
            </a:r>
            <a:endParaRPr lang="ko-KR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6444" y="106985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59571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Wired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1939" y="1652029"/>
            <a:ext cx="1980220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5443" y="1652029"/>
            <a:ext cx="1935068" cy="63007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316" y="2988778"/>
            <a:ext cx="2592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Captures insights from</a:t>
            </a:r>
          </a:p>
          <a:p>
            <a:r>
              <a:rPr lang="en-US" altLang="ko-KR" sz="1100" dirty="0" smtClean="0"/>
              <a:t>Network packets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-Copy traffic at OS or hardware level</a:t>
            </a:r>
          </a:p>
          <a:p>
            <a:r>
              <a:rPr lang="en-US" altLang="ko-KR" sz="1100" dirty="0" smtClean="0"/>
              <a:t>-Is completely passive</a:t>
            </a:r>
          </a:p>
          <a:p>
            <a:r>
              <a:rPr lang="en-US" altLang="ko-KR" sz="1100" dirty="0" smtClean="0"/>
              <a:t>-ZERO latency overhead</a:t>
            </a:r>
          </a:p>
          <a:p>
            <a:r>
              <a:rPr lang="en-US" altLang="ko-KR" sz="1100" dirty="0" smtClean="0"/>
              <a:t>-Not in the request/response path,</a:t>
            </a:r>
          </a:p>
          <a:p>
            <a:r>
              <a:rPr lang="en-US" altLang="ko-KR" sz="1100" dirty="0" smtClean="0"/>
              <a:t> Cannot break your application</a:t>
            </a:r>
            <a:endParaRPr lang="ko-KR" altLang="en-US" sz="11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96444" y="526520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Client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444" y="5909714"/>
            <a:ext cx="1044116" cy="324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bg1"/>
                </a:solidFill>
              </a:rPr>
              <a:t>Server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1018502" y="5589240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18502" y="5749477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12568" y="561097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1072508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1513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24544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549" y="5636872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967" y="5517232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Use cases</a:t>
            </a:r>
          </a:p>
          <a:p>
            <a:r>
              <a:rPr lang="en-US" altLang="ko-KR" sz="1200" dirty="0" smtClean="0"/>
              <a:t>Security (Intrusion Detection)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network issues</a:t>
            </a:r>
          </a:p>
          <a:p>
            <a:r>
              <a:rPr lang="en-US" altLang="ko-KR" sz="1200" dirty="0" err="1" smtClean="0"/>
              <a:t>Troubleshotting</a:t>
            </a:r>
            <a:r>
              <a:rPr lang="en-US" altLang="ko-KR" sz="1200" dirty="0" smtClean="0"/>
              <a:t> applications</a:t>
            </a:r>
          </a:p>
          <a:p>
            <a:r>
              <a:rPr lang="en-US" altLang="ko-KR" sz="1200" dirty="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72880" y="3052886"/>
            <a:ext cx="26282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the Unix top command but</a:t>
            </a:r>
          </a:p>
          <a:p>
            <a:r>
              <a:rPr lang="en-US" altLang="ko-KR" sz="1100" dirty="0" smtClean="0"/>
              <a:t>Sends the output periodically to</a:t>
            </a:r>
          </a:p>
          <a:p>
            <a:r>
              <a:rPr lang="en-US" altLang="ko-KR" sz="1100" dirty="0" smtClean="0"/>
              <a:t>Elasticsearch. Also works on windows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System wide (system load, cpu(core),memory</a:t>
            </a:r>
          </a:p>
          <a:p>
            <a:r>
              <a:rPr lang="en-US" altLang="ko-KR" sz="1100" dirty="0" smtClean="0"/>
              <a:t>Per process: state name command line </a:t>
            </a:r>
            <a:r>
              <a:rPr lang="en-US" altLang="ko-KR" sz="1100" dirty="0" err="1" smtClean="0"/>
              <a:t>pid</a:t>
            </a:r>
            <a:endParaRPr lang="en-US" altLang="ko-KR" sz="1100" dirty="0" smtClean="0"/>
          </a:p>
          <a:p>
            <a:r>
              <a:rPr lang="en-US" altLang="ko-KR" sz="1100" dirty="0" smtClean="0"/>
              <a:t>Disk usage: used , free, mounted points</a:t>
            </a:r>
            <a:endParaRPr lang="ko-KR" altLang="en-US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041598" y="2988778"/>
            <a:ext cx="2174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Like Forwards log lines to Elasticsearch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76" y="2556478"/>
            <a:ext cx="1314447" cy="691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23" y="2030569"/>
            <a:ext cx="1263466" cy="518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019927"/>
            <a:ext cx="720507" cy="720507"/>
          </a:xfrm>
          <a:prstGeom prst="rect">
            <a:avLst/>
          </a:prstGeom>
        </p:spPr>
      </p:pic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30" y="1708140"/>
            <a:ext cx="724600" cy="7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938471" y="1375697"/>
            <a:ext cx="7722941" cy="429000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Open source solutions</a:t>
            </a:r>
            <a:endParaRPr lang="ko-KR" altLang="en-US" sz="4000" b="1" i="1" dirty="0"/>
          </a:p>
        </p:txBody>
      </p:sp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31" y="3965730"/>
            <a:ext cx="966704" cy="7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144" y="5239390"/>
            <a:ext cx="1461228" cy="25212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152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dirty="0" smtClean="0"/>
              <a:t>Time</a:t>
            </a:r>
            <a:r>
              <a:rPr lang="en-US" altLang="ko-KR" sz="2000" b="1" i="1" u="sng" dirty="0" smtClean="0"/>
              <a:t> flows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081697" y="4585752"/>
            <a:ext cx="9941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Interactive</a:t>
            </a:r>
          </a:p>
          <a:p>
            <a:r>
              <a:rPr lang="en-US" altLang="ko-KR" sz="1000" dirty="0" smtClean="0"/>
              <a:t>Graphical</a:t>
            </a:r>
            <a:endParaRPr lang="en-US" altLang="ko-KR" sz="1000" dirty="0"/>
          </a:p>
          <a:p>
            <a:r>
              <a:rPr lang="en-US" altLang="ko-KR" sz="1000" dirty="0" smtClean="0"/>
              <a:t>User Interface</a:t>
            </a:r>
            <a:endParaRPr lang="ko-KR" altLang="en-US" sz="1000" dirty="0" err="1"/>
          </a:p>
        </p:txBody>
      </p:sp>
      <p:sp>
        <p:nvSpPr>
          <p:cNvPr id="30" name="TextBox 29"/>
          <p:cNvSpPr txBox="1"/>
          <p:nvPr/>
        </p:nvSpPr>
        <p:spPr>
          <a:xfrm rot="1765766">
            <a:off x="4245498" y="3501952"/>
            <a:ext cx="2546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dirty="0" smtClean="0"/>
              <a:t>Data pipeline flows</a:t>
            </a:r>
            <a:endParaRPr lang="ko-KR" altLang="en-US" sz="2000" b="1" i="1" u="sng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354713" y="980728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Raw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641063" y="5665698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Summarized</a:t>
            </a:r>
          </a:p>
          <a:p>
            <a:r>
              <a:rPr lang="en-US" sz="1200" dirty="0" smtClean="0"/>
              <a:t>Data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687012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2128950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5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841" y="3389508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Capture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1474" y="3389508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Decodes network</a:t>
            </a:r>
          </a:p>
          <a:p>
            <a:r>
              <a:rPr lang="en-US" altLang="ko-KR" sz="1200" dirty="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1493" y="3389508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Corelates</a:t>
            </a:r>
            <a:r>
              <a:rPr lang="en-US" altLang="ko-KR" sz="1200" dirty="0" smtClean="0"/>
              <a:t> request</a:t>
            </a:r>
          </a:p>
          <a:p>
            <a:r>
              <a:rPr lang="en-US" altLang="ko-KR" sz="1200" dirty="0" smtClean="0"/>
              <a:t>With response</a:t>
            </a:r>
          </a:p>
          <a:p>
            <a:r>
              <a:rPr lang="en-US" altLang="ko-KR" sz="1200" dirty="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1232" y="3389508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Extract</a:t>
            </a:r>
          </a:p>
          <a:p>
            <a:r>
              <a:rPr lang="en-US" altLang="ko-KR" sz="1200" dirty="0" smtClean="0"/>
              <a:t>Measurements like</a:t>
            </a:r>
          </a:p>
          <a:p>
            <a:r>
              <a:rPr lang="en-US" altLang="ko-KR" sz="1200" dirty="0" smtClean="0"/>
              <a:t>Response time,</a:t>
            </a:r>
          </a:p>
          <a:p>
            <a:r>
              <a:rPr lang="en-US" altLang="ko-KR" sz="1200" dirty="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3280" y="3389508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objects</a:t>
            </a:r>
          </a:p>
          <a:p>
            <a:r>
              <a:rPr lang="en-US" altLang="ko-KR" sz="1200" dirty="0" smtClean="0"/>
              <a:t>to send to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9850" y="4611519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8076"/>
              </p:ext>
            </p:extLst>
          </p:nvPr>
        </p:nvGraphicFramePr>
        <p:xfrm>
          <a:off x="1614103" y="5058890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HTTP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Thrift-RPC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DNS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(+) addable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MySQL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Memcache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AMQP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PostgreSQL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MongoDB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ICMP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Packetbeat</a:t>
            </a:r>
            <a:endParaRPr lang="ko-KR" alt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38458" y="15283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1045822" y="203162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</a:rPr>
              <a:t>Logstash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5822" y="3184240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Filebeat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(log forwarder)</a:t>
            </a:r>
            <a:endParaRPr lang="ko-KR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>
            <a:stCxn id="35" idx="2"/>
            <a:endCxn id="9" idx="0"/>
          </p:cNvCxnSpPr>
          <p:nvPr/>
        </p:nvCxnSpPr>
        <p:spPr>
          <a:xfrm>
            <a:off x="1739643" y="3580284"/>
            <a:ext cx="0" cy="10521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7502" y="396446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u="sng" smtClean="0">
                <a:solidFill>
                  <a:srgbClr val="0000FF"/>
                </a:solidFill>
              </a:rPr>
              <a:t>Read pointer</a:t>
            </a:r>
            <a:endParaRPr lang="ko-KR" altLang="en-US" sz="105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>
            <a:stCxn id="35" idx="0"/>
            <a:endCxn id="28" idx="2"/>
          </p:cNvCxnSpPr>
          <p:nvPr/>
        </p:nvCxnSpPr>
        <p:spPr>
          <a:xfrm flipV="1">
            <a:off x="1739643" y="2427672"/>
            <a:ext cx="0" cy="756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902" y="2510272"/>
            <a:ext cx="10342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Back-pressure</a:t>
            </a:r>
          </a:p>
          <a:p>
            <a:r>
              <a:rPr lang="en-US" altLang="ko-KR" sz="1050" dirty="0" smtClean="0"/>
              <a:t>Sensitive</a:t>
            </a:r>
          </a:p>
          <a:p>
            <a:r>
              <a:rPr lang="en-US" altLang="ko-KR" sz="1050" dirty="0" smtClean="0"/>
              <a:t>protocol</a:t>
            </a:r>
            <a:endParaRPr lang="ko-KR" altLang="en-US" sz="105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875547" y="4632432"/>
            <a:ext cx="1728192" cy="1348116"/>
          </a:xfrm>
          <a:prstGeom prst="flowChartDocumen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586" y="475341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26586" y="4956188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6586" y="515957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26586" y="5362346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6586" y="5565121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line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5385" y="1801720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can request </a:t>
            </a:r>
            <a:r>
              <a:rPr lang="en-US" altLang="ko-KR" sz="1200" smtClean="0">
                <a:solidFill>
                  <a:schemeClr val="tx1"/>
                </a:solidFill>
              </a:rPr>
              <a:t>to slow down its </a:t>
            </a:r>
            <a:r>
              <a:rPr lang="en-US" altLang="ko-KR" sz="1200" smtClean="0">
                <a:solidFill>
                  <a:schemeClr val="tx1"/>
                </a:solidFill>
              </a:rPr>
              <a:t>rate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smtClean="0">
                <a:solidFill>
                  <a:schemeClr val="tx1"/>
                </a:solidFill>
              </a:rPr>
              <a:t>the </a:t>
            </a:r>
            <a:r>
              <a:rPr lang="en-US" altLang="ko-KR" sz="1200" dirty="0">
                <a:solidFill>
                  <a:schemeClr val="tx1"/>
                </a:solidFill>
              </a:rPr>
              <a:t>speed </a:t>
            </a:r>
            <a:r>
              <a:rPr lang="en-US" altLang="ko-KR" sz="1200" dirty="0" smtClean="0">
                <a:solidFill>
                  <a:schemeClr val="tx1"/>
                </a:solidFill>
              </a:rPr>
              <a:t>of streaming To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Filebeat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85385" y="4709261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2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020" y="2133346"/>
            <a:ext cx="4500500" cy="361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- </a:t>
            </a:r>
            <a:r>
              <a:rPr lang="en-US" altLang="ko-KR" sz="1100" dirty="0" err="1" smtClean="0"/>
              <a:t>Filebeat</a:t>
            </a:r>
            <a:r>
              <a:rPr lang="en-US" altLang="ko-KR" sz="1100" dirty="0" smtClean="0"/>
              <a:t>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Use filters from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Forward data to other systems using </a:t>
            </a:r>
            <a:r>
              <a:rPr lang="en-US" altLang="ko-KR" sz="1100" dirty="0" smtClean="0"/>
              <a:t>the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</a:t>
            </a:r>
            <a:r>
              <a:rPr lang="en-US" altLang="ko-KR" sz="1100" dirty="0" smtClean="0"/>
              <a:t>output plugins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1. via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 (filtering </a:t>
            </a:r>
            <a:r>
              <a:rPr lang="en-US" altLang="ko-KR" sz="1100" dirty="0" err="1" smtClean="0"/>
              <a:t>grok</a:t>
            </a:r>
            <a:r>
              <a:rPr lang="en-US" altLang="ko-KR" sz="1100" dirty="0" smtClean="0"/>
              <a:t>, mutate, </a:t>
            </a:r>
            <a:r>
              <a:rPr lang="en-US" altLang="ko-KR" sz="1100" dirty="0" err="1" smtClean="0"/>
              <a:t>etc</a:t>
            </a:r>
            <a:r>
              <a:rPr lang="en-US" altLang="ko-KR" sz="1100" dirty="0" smtClean="0"/>
              <a:t>(combine)) or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2. Ingest Node (= not through </a:t>
            </a:r>
            <a:r>
              <a:rPr lang="en-US" altLang="ko-KR" sz="1100" dirty="0" err="1" smtClean="0"/>
              <a:t>Logstash</a:t>
            </a:r>
            <a:r>
              <a:rPr lang="en-US" altLang="ko-KR" sz="1100" dirty="0" smtClean="0"/>
              <a:t>) ,Upcoming in 5.0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* It supports multiline process</a:t>
            </a:r>
            <a:endParaRPr lang="ko-KR" altLang="en-US" sz="1100" dirty="0" err="1" smtClean="0"/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Community Beats</a:t>
            </a:r>
            <a:endParaRPr lang="ko-KR" altLang="en-US" b="1" dirty="0" err="1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02600"/>
              </p:ext>
            </p:extLst>
          </p:nvPr>
        </p:nvGraphicFramePr>
        <p:xfrm>
          <a:off x="1298594" y="2024844"/>
          <a:ext cx="7308812" cy="1386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203"/>
                <a:gridCol w="1827203"/>
                <a:gridCol w="1827203"/>
                <a:gridCol w="1827203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Apachebeat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Dockerbeat</a:t>
                      </a:r>
                    </a:p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(per container)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Elasticbeat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Execbeat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Factbeat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Httpbeat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Nagioscheckbeat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Nginxbeat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Phpfpmbeat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Pingbeat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Redisbeat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Unifiedbeat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Uwsgibeat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Matricbeat</a:t>
            </a:r>
            <a:r>
              <a:rPr lang="en-US" altLang="ko-KR" b="1" u="sng" dirty="0" smtClean="0"/>
              <a:t>:</a:t>
            </a:r>
          </a:p>
          <a:p>
            <a:r>
              <a:rPr lang="en-US" altLang="ko-KR" dirty="0" smtClean="0"/>
              <a:t>To provide common infrastructure for all “metrics” related Beats</a:t>
            </a:r>
          </a:p>
          <a:p>
            <a:r>
              <a:rPr lang="en-US" altLang="ko-KR" dirty="0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</a:t>
            </a:r>
            <a:r>
              <a:rPr lang="en-US" altLang="ko-KR" sz="1200" dirty="0" err="1" smtClean="0"/>
              <a:t>logstash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1244588" y="5308363"/>
            <a:ext cx="174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Same code same functionality =&gt; </a:t>
            </a:r>
            <a:r>
              <a:rPr lang="en-US" altLang="ko-KR" sz="1200" dirty="0" err="1" smtClean="0"/>
              <a:t>Matricbeats</a:t>
            </a:r>
            <a:r>
              <a:rPr lang="en-US" altLang="ko-KR" sz="1200" dirty="0" smtClean="0"/>
              <a:t>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bg1"/>
                  </a:solidFill>
                </a:rPr>
                <a:t>Metricbeat</a:t>
              </a:r>
              <a:endParaRPr lang="ko-KR" alt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35"/>
          <p:cNvCxnSpPr>
            <a:stCxn id="16" idx="6"/>
            <a:endCxn id="23" idx="2"/>
          </p:cNvCxnSpPr>
          <p:nvPr/>
        </p:nvCxnSpPr>
        <p:spPr>
          <a:xfrm>
            <a:off x="4274120" y="3230978"/>
            <a:ext cx="22443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20652" y="4340039"/>
            <a:ext cx="66967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Filebeat</a:t>
            </a:r>
            <a:r>
              <a:rPr lang="en-US" altLang="ko-KR" b="1" dirty="0" smtClean="0"/>
              <a:t>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4340932" y="206133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24859" y="206133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40932" y="3356992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61212" y="3356992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5034753" y="2457376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3512501" y="2259354"/>
            <a:ext cx="8284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5728574" y="3555014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348820" y="2682159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25108" y="2127829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21517" y="3416514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71437" y="2556103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24859" y="5094185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0932" y="5841268"/>
            <a:ext cx="1387642" cy="3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61212" y="5841268"/>
            <a:ext cx="1387642" cy="396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5034753" y="5490229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3512501" y="5292207"/>
            <a:ext cx="8363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5728574" y="6039290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48820" y="5094185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979395" y="4968171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4686433" y="4185084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7380" y="3955172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i="1" smtClean="0"/>
              <a:t>Beats</a:t>
            </a:r>
            <a:endParaRPr lang="ko-KR" altLang="en-US" b="1" i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4455042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Folder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3"/>
                        </a:rPr>
                        <a:t>libbeat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Officially</a:t>
                      </a:r>
                      <a:r>
                        <a:rPr lang="en-US" sz="1200" baseline="0" smtClean="0">
                          <a:effectLst/>
                        </a:rPr>
                        <a:t> supported by ES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Like 'top' but inserting the data into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  <a:hlinkClick r:id="rId5"/>
                        </a:rPr>
                        <a:t>Packetbeat</a:t>
                      </a:r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6"/>
                        </a:rPr>
                        <a:t>Filebeat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Lightweight log forwarder to </a:t>
                      </a:r>
                      <a:r>
                        <a:rPr lang="en-US" sz="1200" dirty="0" err="1">
                          <a:effectLst/>
                        </a:rPr>
                        <a:t>Logstash</a:t>
                      </a:r>
                      <a:r>
                        <a:rPr lang="en-US" sz="1200" dirty="0">
                          <a:effectLst/>
                        </a:rPr>
                        <a:t> &amp;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200" smtClean="0">
                          <a:effectLst/>
                        </a:rPr>
                        <a:t>Install</a:t>
                      </a:r>
                      <a:r>
                        <a:rPr lang="en-US" sz="12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2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Elasticsearch &amp; </a:t>
            </a:r>
            <a:r>
              <a:rPr lang="en-US" altLang="ko-KR" dirty="0" err="1" smtClean="0">
                <a:solidFill>
                  <a:srgbClr val="333333"/>
                </a:solidFill>
              </a:rPr>
              <a:t>Logstash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80522"/>
              </p:ext>
            </p:extLst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Network devices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Transaction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</a:rPr>
                        <a:t> protocols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ES</a:t>
                      </a:r>
                      <a:r>
                        <a:rPr lang="en-US" altLang="ko-KR" sz="1400" baseline="0" dirty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dirty="0" smtClean="0"/>
                        <a:t>LS output</a:t>
                      </a:r>
                      <a:endParaRPr lang="en-US" altLang="ko-KR" sz="14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61790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each beat use template for output</a:t>
            </a:r>
          </a:p>
          <a:p>
            <a:r>
              <a:rPr lang="en-US" altLang="ko-KR" sz="1200" smtClean="0"/>
              <a:t>   : /Topbeat options/General options/Filters(rule)/Output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topbeat.template.json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Packetbeat.template.json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r>
              <a:rPr lang="en-US" altLang="ko-KR" sz="1200" smtClean="0"/>
              <a:t>※ be able to define many option at filters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 xxxbeat.yml file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include_filelds: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drop_fileds: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→ </a:t>
            </a:r>
            <a:r>
              <a:rPr lang="en-US" altLang="ko-KR" sz="105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xxx.beat.template.json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Beats(</a:t>
            </a:r>
            <a:r>
              <a:rPr lang="en-US" altLang="ko-KR" sz="4000" b="1" i="1" dirty="0" err="1" smtClean="0"/>
              <a:t>Topbeat</a:t>
            </a:r>
            <a:r>
              <a:rPr lang="en-US" altLang="ko-KR" sz="4000" b="1" i="1" dirty="0" smtClean="0"/>
              <a:t>)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 err="1"/>
              <a:t>Logstash</a:t>
            </a:r>
            <a:r>
              <a:rPr lang="en-US" altLang="ko-KR" sz="1400" dirty="0"/>
              <a:t>: The server component of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 that processes incoming logs</a:t>
            </a:r>
          </a:p>
          <a:p>
            <a:r>
              <a:rPr lang="en-US" altLang="ko-KR" sz="1400" b="1" dirty="0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 err="1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303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Web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303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 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1463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65176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(File)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479576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465863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1075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Logstash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1400" dirty="0" smtClean="0">
                <a:solidFill>
                  <a:schemeClr val="tx1"/>
                </a:solidFill>
              </a:rPr>
              <a:t>Elasticsearch     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Kibana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031075" y="4485261"/>
            <a:ext cx="1129837" cy="1313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/>
              <a:t>Client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65176" y="5844951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7761" y="556795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1246" y="5660285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4200" y="556795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565176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(Http)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479576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Beats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905811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Packetbeat inserts a JSON document into </a:t>
            </a:r>
            <a:r>
              <a:rPr lang="en-US" altLang="ko-KR" sz="1400" dirty="0" smtClean="0"/>
              <a:t>Elasticsearch which can be further visualize in </a:t>
            </a:r>
            <a:r>
              <a:rPr lang="en-US" altLang="ko-KR" sz="1400" dirty="0" err="1" smtClean="0"/>
              <a:t>Kibana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 smtClean="0"/>
              <a:t>Beat - </a:t>
            </a:r>
            <a:r>
              <a:rPr lang="en-US" altLang="ko-KR" sz="4000" b="1" i="1" dirty="0" smtClean="0"/>
              <a:t>Packetbeat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Current Image</a:t>
            </a:r>
            <a:endParaRPr lang="ko-KR" altLang="en-US" sz="40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844824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20552" y="1196752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 smtClean="0"/>
              <a:t>What types of data?</a:t>
            </a:r>
          </a:p>
          <a:p>
            <a:endParaRPr lang="en-US" altLang="ko-KR" sz="2000" dirty="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smtClean="0"/>
              <a:t>Traditional, 3-Tiers application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Web (Nginx, </a:t>
            </a:r>
            <a:r>
              <a:rPr lang="en-US" altLang="ko-KR" sz="2000" dirty="0" err="1" smtClean="0"/>
              <a:t>Haproxy</a:t>
            </a:r>
            <a:r>
              <a:rPr lang="en-US" altLang="ko-KR" sz="2000" dirty="0" smtClean="0"/>
              <a:t>, Apache)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Was (Tomcat)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DB (MySQL, </a:t>
            </a:r>
            <a:r>
              <a:rPr lang="en-US" altLang="ko-KR" sz="2000" dirty="0" err="1" smtClean="0"/>
              <a:t>Redis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etc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   &amp;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System (H/W-CPU, Memory, Disk, Network, </a:t>
            </a:r>
            <a:r>
              <a:rPr lang="en-US" altLang="ko-KR" sz="2000" dirty="0" err="1" smtClean="0"/>
              <a:t>Temperator</a:t>
            </a:r>
            <a:r>
              <a:rPr lang="en-US" altLang="ko-KR" sz="2000" dirty="0" smtClean="0"/>
              <a:t>, Fan)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Q) How to collect with which tool?</a:t>
            </a:r>
          </a:p>
          <a:p>
            <a:r>
              <a:rPr lang="en-US" altLang="ko-KR" sz="2000" dirty="0" smtClean="0"/>
              <a:t>                        </a:t>
            </a:r>
            <a:r>
              <a:rPr lang="en-US" altLang="ko-KR" sz="2000" dirty="0" err="1" smtClean="0"/>
              <a:t>datas</a:t>
            </a:r>
            <a:r>
              <a:rPr lang="en-US" altLang="ko-KR" sz="2000" dirty="0" smtClean="0"/>
              <a:t> of which shape of format? </a:t>
            </a:r>
          </a:p>
          <a:p>
            <a:r>
              <a:rPr lang="en-US" altLang="ko-KR" sz="2000" dirty="0" smtClean="0"/>
              <a:t>Q) How to store data to where?</a:t>
            </a:r>
          </a:p>
          <a:p>
            <a:r>
              <a:rPr lang="en-US" altLang="ko-KR" sz="2000" dirty="0" smtClean="0"/>
              <a:t>Q) How to presents it? (just text or graphically by interaction)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Elasticsearch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Packetbeat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dirty="0" err="1" smtClean="0">
                <a:solidFill>
                  <a:srgbClr val="0000FF"/>
                </a:solidFill>
              </a:rPr>
              <a:t>packetbeat</a:t>
            </a:r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smtClean="0"/>
              <a:t>Packetbeat, edit the </a:t>
            </a:r>
            <a:r>
              <a:rPr lang="en-US" altLang="ko-KR" sz="1400" dirty="0">
                <a:hlinkClick r:id="" action="ppaction://noaction"/>
              </a:rPr>
              <a:t>/etc/packetbeat/packetbeat.yml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Packetbeat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Packetbeat can find the Elasticsearch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i="1" dirty="0" smtClean="0"/>
              <a:t>Beat - Packetbeat 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845553" y="205737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Beat - Packetbeat 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ctr">
            <a:normAutofit fontScale="90000"/>
          </a:bodyPr>
          <a:lstStyle/>
          <a:p>
            <a:r>
              <a:rPr lang="en-US" altLang="ko-KR" b="1" i="1" dirty="0"/>
              <a:t>Beat - Packetbeat </a:t>
            </a:r>
            <a:endParaRPr lang="ko-KR" altLang="en-US" b="1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8464" y="3465004"/>
            <a:ext cx="9577064" cy="2772308"/>
            <a:chOff x="128464" y="512676"/>
            <a:chExt cx="9577064" cy="2772308"/>
          </a:xfrm>
        </p:grpSpPr>
        <p:sp>
          <p:nvSpPr>
            <p:cNvPr id="4" name="Rounded Rectangle 3"/>
            <p:cNvSpPr/>
            <p:nvPr/>
          </p:nvSpPr>
          <p:spPr>
            <a:xfrm>
              <a:off x="3764868" y="512676"/>
              <a:ext cx="3204356" cy="10081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Protocol Module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beats/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packetbeat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</a:t>
              </a:r>
              <a:r>
                <a:rPr lang="en-US" sz="1200" dirty="0" smtClean="0">
                  <a:solidFill>
                    <a:schemeClr val="tx1"/>
                  </a:solidFill>
                </a:rPr>
                <a:t>/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protos.go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Parse() / ParseUdp()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977610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HTTP module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6476" y="2600908"/>
              <a:ext cx="158417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MySQL module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41633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DNS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16896" y="2600908"/>
              <a:ext cx="1499226" cy="684076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module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73380" y="2600908"/>
              <a:ext cx="1152128" cy="684076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etc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module</a:t>
              </a:r>
            </a:p>
          </p:txBody>
        </p:sp>
        <p:sp>
          <p:nvSpPr>
            <p:cNvPr id="5" name="Left Brace 4"/>
            <p:cNvSpPr/>
            <p:nvPr/>
          </p:nvSpPr>
          <p:spPr>
            <a:xfrm rot="5400000">
              <a:off x="2594738" y="-441430"/>
              <a:ext cx="576064" cy="5508612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779314" y="638690"/>
              <a:ext cx="576064" cy="3276364"/>
            </a:xfrm>
            <a:prstGeom prst="leftBrace">
              <a:avLst/>
            </a:prstGeom>
            <a:ln w="63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4" idx="2"/>
              <a:endCxn id="5" idx="1"/>
            </p:cNvCxnSpPr>
            <p:nvPr/>
          </p:nvCxnSpPr>
          <p:spPr>
            <a:xfrm flipH="1">
              <a:off x="2882770" y="1520788"/>
              <a:ext cx="2484276" cy="50405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2"/>
              <a:endCxn id="12" idx="1"/>
            </p:cNvCxnSpPr>
            <p:nvPr/>
          </p:nvCxnSpPr>
          <p:spPr>
            <a:xfrm>
              <a:off x="5367046" y="1520788"/>
              <a:ext cx="2700300" cy="46805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96616" y="1772816"/>
              <a:ext cx="154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TcpProtocolPlugin</a:t>
              </a:r>
              <a:endParaRPr lang="en-US" sz="12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39354" y="1783849"/>
              <a:ext cx="1566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UdpProtocolPlugin </a:t>
              </a:r>
              <a:endParaRPr lang="en-US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6479" y="1711841"/>
              <a:ext cx="203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implements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91456" y="1016732"/>
            <a:ext cx="4037508" cy="176419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type Packet </a:t>
            </a:r>
            <a:r>
              <a:rPr lang="en-US" sz="1400" dirty="0" err="1">
                <a:solidFill>
                  <a:schemeClr val="tx1"/>
                </a:solidFill>
              </a:rPr>
              <a:t>struct</a:t>
            </a:r>
            <a:r>
              <a:rPr lang="en-US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Ts</a:t>
            </a:r>
            <a:r>
              <a:rPr lang="en-US" sz="1400" dirty="0">
                <a:solidFill>
                  <a:schemeClr val="tx1"/>
                </a:solidFill>
              </a:rPr>
              <a:t>      </a:t>
            </a:r>
            <a:r>
              <a:rPr lang="en-US" sz="1400" dirty="0" err="1">
                <a:solidFill>
                  <a:schemeClr val="tx1"/>
                </a:solidFill>
              </a:rPr>
              <a:t>time.Time</a:t>
            </a:r>
            <a:r>
              <a:rPr lang="en-US" sz="1400" dirty="0">
                <a:solidFill>
                  <a:schemeClr val="tx1"/>
                </a:solidFill>
              </a:rPr>
              <a:t> (1)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Tuple   </a:t>
            </a:r>
            <a:r>
              <a:rPr lang="en-US" sz="1400" dirty="0" err="1">
                <a:solidFill>
                  <a:schemeClr val="tx1"/>
                </a:solidFill>
              </a:rPr>
              <a:t>common.IpPortTuple</a:t>
            </a:r>
            <a:r>
              <a:rPr lang="en-US" sz="1400" dirty="0">
                <a:solidFill>
                  <a:schemeClr val="tx1"/>
                </a:solidFill>
              </a:rPr>
              <a:t> (2)</a:t>
            </a:r>
          </a:p>
          <a:p>
            <a:r>
              <a:rPr lang="en-US" sz="1400" dirty="0">
                <a:solidFill>
                  <a:schemeClr val="tx1"/>
                </a:solidFill>
              </a:rPr>
              <a:t>	Payload []byte (3)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>
          <a:xfrm>
            <a:off x="2610210" y="2780928"/>
            <a:ext cx="2156299" cy="68407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321152" y="1016732"/>
            <a:ext cx="2885380" cy="182807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Output packet</a:t>
            </a: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dirty="0" smtClean="0">
                <a:solidFill>
                  <a:schemeClr val="tx1"/>
                </a:solidFill>
              </a:rPr>
              <a:t>JSON like objects </a:t>
            </a:r>
            <a:r>
              <a:rPr lang="en-US" sz="1400" dirty="0">
                <a:solidFill>
                  <a:schemeClr val="tx1"/>
                </a:solidFill>
              </a:rPr>
              <a:t>are sent using the </a:t>
            </a:r>
            <a:r>
              <a:rPr lang="en-US" sz="1400" b="1" dirty="0" smtClean="0">
                <a:solidFill>
                  <a:schemeClr val="tx1"/>
                </a:solidFill>
              </a:rPr>
              <a:t>publisher.Client       interface </a:t>
            </a:r>
            <a:r>
              <a:rPr lang="en-US" sz="1400" dirty="0" smtClean="0">
                <a:solidFill>
                  <a:schemeClr val="tx1"/>
                </a:solidFill>
              </a:rPr>
              <a:t>defined </a:t>
            </a:r>
            <a:r>
              <a:rPr lang="en-US" sz="1400" dirty="0">
                <a:solidFill>
                  <a:schemeClr val="tx1"/>
                </a:solidFill>
              </a:rPr>
              <a:t>in the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beats/</a:t>
            </a:r>
            <a:r>
              <a:rPr lang="en-US" sz="1400" dirty="0" err="1" smtClean="0">
                <a:solidFill>
                  <a:schemeClr val="tx1"/>
                </a:solidFill>
              </a:rPr>
              <a:t>libbeat</a:t>
            </a:r>
            <a:r>
              <a:rPr lang="en-US" sz="1400" dirty="0" smtClean="0">
                <a:solidFill>
                  <a:schemeClr val="tx1"/>
                </a:solidFill>
              </a:rPr>
              <a:t>/publisher</a:t>
            </a:r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 flipV="1">
            <a:off x="6321152" y="2844810"/>
            <a:ext cx="1442690" cy="62019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67383"/>
              </p:ext>
            </p:extLst>
          </p:nvPr>
        </p:nvGraphicFramePr>
        <p:xfrm>
          <a:off x="711308" y="1081636"/>
          <a:ext cx="8556410" cy="4963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752"/>
                <a:gridCol w="6620658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mtClean="0"/>
                        <a:t>Type of Resources</a:t>
                      </a:r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smtClean="0"/>
                        <a:t>Description</a:t>
                      </a:r>
                      <a:endParaRPr lang="en-US" altLang="ko-KR" sz="1800" b="1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Internal</a:t>
                      </a:r>
                      <a:r>
                        <a:rPr lang="en-US" altLang="ko-KR" sz="1600" baseline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Tracking</a:t>
                      </a:r>
                      <a:r>
                        <a:rPr lang="en-US" altLang="ko-KR" sz="1100" baseline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Near Real Time Tracking</a:t>
                      </a:r>
                      <a:r>
                        <a:rPr lang="en-US" altLang="ko-KR" sz="1100" baseline="0" smtClean="0"/>
                        <a:t> of Events (</a:t>
                      </a:r>
                      <a:r>
                        <a:rPr lang="en-US" altLang="ko-KR" sz="1100" smtClean="0"/>
                        <a:t>Who tries to open my admin page)</a:t>
                      </a:r>
                      <a:endParaRPr lang="en-US" altLang="ko-KR" sz="1100" baseline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Malicious</a:t>
                      </a:r>
                      <a:r>
                        <a:rPr lang="en-US" altLang="ko-KR" sz="1100" baseline="0" smtClean="0"/>
                        <a:t> behavior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Backend</a:t>
                      </a:r>
                      <a:r>
                        <a:rPr lang="en-US" altLang="ko-KR" sz="1100" baseline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System resource monitoring (e.g. Storage Volume</a:t>
                      </a:r>
                      <a:r>
                        <a:rPr lang="en-US" altLang="ko-KR" sz="1100" baseline="0" smtClean="0"/>
                        <a:t> Usage)</a:t>
                      </a:r>
                      <a:endParaRPr lang="en-US" altLang="ko-KR" sz="110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Web farm health check (e.g. Cellwe)</a:t>
                      </a:r>
                      <a:endParaRPr lang="en-US" altLang="ko-KR" sz="1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* System process (ex:</a:t>
                      </a:r>
                      <a:r>
                        <a:rPr lang="en-US" altLang="ko-KR" sz="1600" baseline="0" smtClean="0"/>
                        <a:t> top process-Mem,CPU)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Connect speedy search</a:t>
                      </a:r>
                      <a:r>
                        <a:rPr lang="en-US" altLang="ko-KR" sz="1600" baseline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  can</a:t>
                      </a:r>
                      <a:r>
                        <a:rPr lang="en-US" altLang="ko-KR" sz="1600" baseline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Use-cases</a:t>
            </a:r>
            <a:endParaRPr lang="ko-KR" altLang="en-US" b="1" i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Who use this stack?</a:t>
            </a:r>
            <a:endParaRPr lang="ko-KR" altLang="en-US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268760"/>
            <a:ext cx="786972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/>
              <a:t>Elasticsearch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Elasticsearch to query 130 billion lines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Example Screen</a:t>
            </a:r>
            <a:endParaRPr lang="ko-KR" altLang="en-US" b="1" i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altLang="ko-KR" b="1" i="1" smtClean="0"/>
              <a:t>Example Screen</a:t>
            </a:r>
            <a:endParaRPr lang="ko-KR" altLang="en-US" b="1" i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smtClean="0"/>
              <a:t>Portal </a:t>
            </a:r>
            <a:r>
              <a:rPr lang="en-US" altLang="ko-KR" sz="4000" b="1" i="1" dirty="0" err="1" smtClean="0"/>
              <a:t>v.s</a:t>
            </a:r>
            <a:r>
              <a:rPr lang="en-US" altLang="ko-KR" sz="4000" b="1" i="1" dirty="0" smtClean="0"/>
              <a:t> Enterprise Svc</a:t>
            </a:r>
            <a:endParaRPr lang="ko-KR" altLang="en-US" sz="4000" b="1" i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Results with a single keyword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6" y="2244309"/>
            <a:ext cx="1629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6" y="4252471"/>
            <a:ext cx="170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Who’s goanna </a:t>
            </a:r>
            <a:r>
              <a:rPr lang="en-US" altLang="ko-KR" sz="2400" b="1" dirty="0" smtClean="0"/>
              <a:t>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2"/>
            <a:ext cx="1980220" cy="12385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25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7828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3620852" y="3309264"/>
            <a:ext cx="2880320" cy="9723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309264"/>
            <a:ext cx="3024336" cy="2727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64868" y="3064188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18175" y="4564235"/>
            <a:ext cx="77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commit</a:t>
            </a:r>
          </a:p>
          <a:p>
            <a:pPr algn="ctr"/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Elasticsearch,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</a:t>
            </a:r>
            <a:r>
              <a:rPr lang="en-US" sz="1100" dirty="0" err="1"/>
              <a:t>en</a:t>
            </a:r>
            <a:r>
              <a:rPr lang="en-US" sz="1100" dirty="0"/>
              <a:t>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4835" y="2492896"/>
            <a:ext cx="32163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smtClean="0"/>
              <a:t>Attachements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44888" y="1538790"/>
            <a:ext cx="4896544" cy="3204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4598" y="2780928"/>
            <a:ext cx="1692188" cy="720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" name="Rectangle 2"/>
          <p:cNvSpPr/>
          <p:nvPr/>
        </p:nvSpPr>
        <p:spPr>
          <a:xfrm>
            <a:off x="4124908" y="27809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2376" y="270550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Settings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(# of shards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2376" y="366302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34598" y="474314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>
            <a:off x="3026786" y="3140968"/>
            <a:ext cx="918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4090" y="2725469"/>
            <a:ext cx="770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Once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t </a:t>
            </a:r>
            <a:r>
              <a:rPr lang="en-US" sz="1200" dirty="0" smtClean="0"/>
              <a:t>index</a:t>
            </a:r>
          </a:p>
          <a:p>
            <a:r>
              <a:rPr lang="en-US" sz="1200" dirty="0"/>
              <a:t>c</a:t>
            </a:r>
            <a:r>
              <a:rPr lang="en-US" sz="1200" dirty="0" smtClean="0"/>
              <a:t>reation</a:t>
            </a:r>
            <a:endParaRPr lang="en-US" sz="1200" dirty="0" smtClean="0"/>
          </a:p>
          <a:p>
            <a:r>
              <a:rPr lang="en-US" sz="1200" dirty="0" smtClean="0"/>
              <a:t>t</a:t>
            </a:r>
            <a:r>
              <a:rPr lang="en-US" sz="1200" dirty="0" smtClean="0"/>
              <a:t>ime</a:t>
            </a:r>
            <a:endParaRPr lang="en-US" sz="1200" dirty="0" smtClean="0"/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2180692" y="350100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44847" y="397124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data</a:t>
            </a:r>
            <a:endParaRPr lang="en-US" sz="1200" dirty="0" smtClean="0"/>
          </a:p>
        </p:txBody>
      </p:sp>
      <p:sp>
        <p:nvSpPr>
          <p:cNvPr id="20" name="Left Brace 19"/>
          <p:cNvSpPr/>
          <p:nvPr/>
        </p:nvSpPr>
        <p:spPr>
          <a:xfrm>
            <a:off x="6087126" y="219832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2376" y="176210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Index patterns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Traditional Processes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82864" y="2353478"/>
            <a:ext cx="4278348" cy="216024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772334" y="42035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Another </a:t>
            </a:r>
            <a:r>
              <a:rPr lang="en-US" altLang="ko-KR" sz="4000" b="1" dirty="0" smtClean="0"/>
              <a:t>approach </a:t>
            </a:r>
            <a:r>
              <a:rPr lang="en-US" altLang="ko-KR" sz="4000" b="1" dirty="0" smtClean="0"/>
              <a:t>to replace the </a:t>
            </a:r>
            <a:r>
              <a:rPr lang="en-US" altLang="ko-KR" sz="4000" b="1" i="1" dirty="0" smtClean="0"/>
              <a:t>traditional</a:t>
            </a:r>
            <a:r>
              <a:rPr lang="en-US" altLang="ko-KR" sz="4000" b="1" dirty="0" smtClean="0"/>
              <a:t> with </a:t>
            </a:r>
            <a:r>
              <a:rPr lang="en-US" altLang="ko-KR" sz="4000" b="1" dirty="0" smtClean="0"/>
              <a:t>new differently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104228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14" idx="3"/>
            <a:endCxn id="8" idx="3"/>
          </p:cNvCxnSpPr>
          <p:nvPr/>
        </p:nvCxnSpPr>
        <p:spPr>
          <a:xfrm>
            <a:off x="6084935" y="2928232"/>
            <a:ext cx="351266" cy="1297310"/>
          </a:xfrm>
          <a:prstGeom prst="bentConnector3">
            <a:avLst>
              <a:gd name="adj1" fmla="val 29895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72233" y="2789732"/>
            <a:ext cx="3312702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535780" y="2164685"/>
            <a:ext cx="2479925" cy="4007020"/>
          </a:xfrm>
          <a:prstGeom prst="bentConnector4">
            <a:avLst>
              <a:gd name="adj1" fmla="val -9218"/>
              <a:gd name="adj2" fmla="val 122005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446651" y="3048663"/>
            <a:ext cx="415062" cy="451197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147710</TotalTime>
  <Words>6148</Words>
  <Application>Microsoft Macintosh PowerPoint</Application>
  <PresentationFormat>A4 Paper (210x297 mm)</PresentationFormat>
  <Paragraphs>1714</Paragraphs>
  <Slides>76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Consolas</vt:lpstr>
      <vt:lpstr>Georgia</vt:lpstr>
      <vt:lpstr>Helvetica Neue</vt:lpstr>
      <vt:lpstr>Mangal</vt:lpstr>
      <vt:lpstr>Symbol</vt:lpstr>
      <vt:lpstr>Times New Roman</vt:lpstr>
      <vt:lpstr>UbuntuMono-Regular</vt:lpstr>
      <vt:lpstr>Verdana</vt:lpstr>
      <vt:lpstr>Wingdings</vt:lpstr>
      <vt:lpstr>맑은 고딕</vt:lpstr>
      <vt:lpstr>Arial</vt:lpstr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</vt:lpstr>
      <vt:lpstr>Beats</vt:lpstr>
      <vt:lpstr>Beats</vt:lpstr>
      <vt:lpstr>Beats</vt:lpstr>
      <vt:lpstr>Beats</vt:lpstr>
      <vt:lpstr>Beats</vt:lpstr>
      <vt:lpstr>PowerPoint Presentation</vt:lpstr>
      <vt:lpstr>PowerPoint Presentation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Use-cases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Microsoft Office User</cp:lastModifiedBy>
  <cp:revision>2437</cp:revision>
  <cp:lastPrinted>2016-02-25T01:19:13Z</cp:lastPrinted>
  <dcterms:created xsi:type="dcterms:W3CDTF">2013-11-13T01:08:07Z</dcterms:created>
  <dcterms:modified xsi:type="dcterms:W3CDTF">2018-02-22T23:54:04Z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